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687" r:id="rId2"/>
    <p:sldId id="668" r:id="rId3"/>
    <p:sldId id="669" r:id="rId4"/>
    <p:sldId id="670" r:id="rId5"/>
    <p:sldId id="671" r:id="rId6"/>
    <p:sldId id="672" r:id="rId7"/>
    <p:sldId id="673" r:id="rId8"/>
    <p:sldId id="674" r:id="rId9"/>
    <p:sldId id="691" r:id="rId10"/>
    <p:sldId id="692" r:id="rId11"/>
    <p:sldId id="693" r:id="rId12"/>
    <p:sldId id="694" r:id="rId13"/>
    <p:sldId id="695" r:id="rId14"/>
    <p:sldId id="696" r:id="rId15"/>
    <p:sldId id="697" r:id="rId16"/>
    <p:sldId id="698" r:id="rId17"/>
    <p:sldId id="717" r:id="rId18"/>
    <p:sldId id="699" r:id="rId19"/>
    <p:sldId id="718" r:id="rId20"/>
    <p:sldId id="700" r:id="rId21"/>
    <p:sldId id="701" r:id="rId22"/>
    <p:sldId id="702" r:id="rId23"/>
    <p:sldId id="703" r:id="rId24"/>
    <p:sldId id="704" r:id="rId25"/>
    <p:sldId id="716" r:id="rId26"/>
    <p:sldId id="707" r:id="rId27"/>
    <p:sldId id="708" r:id="rId28"/>
    <p:sldId id="709" r:id="rId29"/>
    <p:sldId id="711" r:id="rId30"/>
    <p:sldId id="712" r:id="rId31"/>
    <p:sldId id="713" r:id="rId32"/>
    <p:sldId id="714" r:id="rId33"/>
    <p:sldId id="706" r:id="rId34"/>
    <p:sldId id="306" r:id="rId35"/>
    <p:sldId id="392" r:id="rId36"/>
    <p:sldId id="705" r:id="rId37"/>
    <p:sldId id="331" r:id="rId3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2F92"/>
    <a:srgbClr val="008F00"/>
    <a:srgbClr val="942093"/>
    <a:srgbClr val="FF9300"/>
    <a:srgbClr val="008000"/>
    <a:srgbClr val="011893"/>
    <a:srgbClr val="FF40FF"/>
    <a:srgbClr val="941651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0" autoAdjust="0"/>
    <p:restoredTop sz="94660"/>
  </p:normalViewPr>
  <p:slideViewPr>
    <p:cSldViewPr snapToGrid="0">
      <p:cViewPr varScale="1">
        <p:scale>
          <a:sx n="67" d="100"/>
          <a:sy n="67" d="100"/>
        </p:scale>
        <p:origin x="4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22/04/2020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22-04-2020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22-04-2020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22-04-2020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22-04-2020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22-04-2020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22-04-2020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1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3A05A9-7460-204F-98A2-87AD9098798B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 Orbitales Atómicos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66D043-BBC5-C449-9F8E-40037E5B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50" y="287079"/>
            <a:ext cx="4191096" cy="58691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3BCBB2-89CC-0445-9136-9A92FDEEB0B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281438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1" name="Picture 2" descr="Resultado de imagen para numero cuantico del momento MAGNETICOquimica">
            <a:extLst>
              <a:ext uri="{FF2B5EF4-FFF2-40B4-BE49-F238E27FC236}">
                <a16:creationId xmlns:a16="http://schemas.microsoft.com/office/drawing/2014/main" id="{142081A7-3AC3-174E-9E13-28FD59CE1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95" y="320905"/>
            <a:ext cx="8187177" cy="621619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8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D7811D80-4A2B-B74F-945A-23DEC0FB194A}"/>
              </a:ext>
            </a:extLst>
          </p:cNvPr>
          <p:cNvSpPr txBox="1"/>
          <p:nvPr/>
        </p:nvSpPr>
        <p:spPr>
          <a:xfrm>
            <a:off x="253691" y="379568"/>
            <a:ext cx="7734609" cy="51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461927" algn="ctr">
              <a:lnSpc>
                <a:spcPts val="2960"/>
              </a:lnSpc>
              <a:spcBef>
                <a:spcPts val="148"/>
              </a:spcBef>
            </a:pPr>
            <a:r>
              <a:rPr lang="es-CL" sz="2800" b="1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800" b="1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s-CL" sz="2800" b="1" spc="-165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Cuá</a:t>
            </a:r>
            <a:r>
              <a:rPr lang="es-CL" sz="2800" b="1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8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lang="es-CL" sz="28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 Spin</a:t>
            </a:r>
            <a:r>
              <a:rPr lang="es-CL" sz="280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(m</a:t>
            </a:r>
            <a:r>
              <a:rPr lang="es-ES" sz="2800" b="1" spc="0" baseline="-2500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" sz="2800" b="1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sz="2800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243E30-ADFC-444C-98BE-04B6F0ABA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6" t="13829" r="32665" b="30003"/>
          <a:stretch/>
        </p:blipFill>
        <p:spPr>
          <a:xfrm>
            <a:off x="3267219" y="3855370"/>
            <a:ext cx="3815474" cy="2823851"/>
          </a:xfrm>
          <a:prstGeom prst="rect">
            <a:avLst/>
          </a:prstGeom>
        </p:spPr>
      </p:pic>
      <p:sp>
        <p:nvSpPr>
          <p:cNvPr id="24" name="2 CuadroTexto">
            <a:extLst>
              <a:ext uri="{FF2B5EF4-FFF2-40B4-BE49-F238E27FC236}">
                <a16:creationId xmlns:a16="http://schemas.microsoft.com/office/drawing/2014/main" id="{ABF11F09-E596-B149-B692-8EAD55259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91" y="1360720"/>
            <a:ext cx="9341722" cy="28238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Cada electrón , en un orbital, gira sobre si mismo.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Este giro puede ser en el mismo sentido que el de su movimientp orbital o en sentido contrario.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Este hecho se determina mediante un nuevo número cuántico, el número cuántico de spin ms, que puede tomar dos valores, </a:t>
            </a:r>
            <a:r>
              <a:rPr lang="es-MX" altLang="es-CL" sz="20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+1/2  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</a:t>
            </a:r>
            <a:r>
              <a:rPr lang="es-MX" altLang="es-CL" sz="20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-1/2</a:t>
            </a:r>
            <a:r>
              <a:rPr lang="es-MX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MX" altLang="es-CL" sz="2000" b="1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26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20" name="Group 74">
            <a:extLst>
              <a:ext uri="{FF2B5EF4-FFF2-40B4-BE49-F238E27FC236}">
                <a16:creationId xmlns:a16="http://schemas.microsoft.com/office/drawing/2014/main" id="{BB84CB17-2F15-CE4B-B163-8212226D1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460996"/>
              </p:ext>
            </p:extLst>
          </p:nvPr>
        </p:nvGraphicFramePr>
        <p:xfrm>
          <a:off x="504825" y="1100139"/>
          <a:ext cx="8640763" cy="46577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33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20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Números Cuánticos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Orbitales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endParaRPr kumimoji="0" lang="es-ES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m</a:t>
                      </a:r>
                      <a:r>
                        <a:rPr kumimoji="0" lang="es-ES" sz="2400" b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endParaRPr kumimoji="0" lang="es-ES" sz="24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tipo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Nombres</a:t>
                      </a:r>
                      <a:endParaRPr kumimoji="0" lang="es-E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0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0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-1, 0, +1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y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2p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2p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</a:t>
                      </a:r>
                      <a:endParaRPr kumimoji="0" lang="es-E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0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3s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20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-1, 0, +1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y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3p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3p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</a:t>
                      </a:r>
                      <a:endParaRPr kumimoji="0" lang="es-E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0308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-2,-1,0,1-2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3d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xy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,3d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yz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,3dz</a:t>
                      </a:r>
                      <a:r>
                        <a:rPr kumimoji="0" lang="es-ES" sz="200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3d</a:t>
                      </a:r>
                      <a:r>
                        <a:rPr kumimoji="0" lang="es-E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xz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3dx</a:t>
                      </a:r>
                      <a:r>
                        <a:rPr kumimoji="0" lang="es-ES" sz="200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kumimoji="0" lang="es-E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-y</a:t>
                      </a:r>
                      <a:r>
                        <a:rPr kumimoji="0" lang="es-ES" sz="200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kumimoji="0" lang="es-E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T="45724" marB="45724" anchor="ctr" horzOverflow="overflow"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77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DEF40782-E265-3245-A0B1-1C7D68C34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3278767"/>
            <a:ext cx="3600450" cy="10772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Configuración</a:t>
            </a:r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Electrónica</a:t>
            </a:r>
            <a:endParaRPr lang="es-CL" sz="32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13 CuadroTexto">
            <a:extLst>
              <a:ext uri="{FF2B5EF4-FFF2-40B4-BE49-F238E27FC236}">
                <a16:creationId xmlns:a16="http://schemas.microsoft.com/office/drawing/2014/main" id="{980E99A3-87AD-FE45-B420-5ED965EA3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1" y="2682226"/>
            <a:ext cx="3571056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Mínima energía</a:t>
            </a:r>
          </a:p>
        </p:txBody>
      </p:sp>
      <p:sp>
        <p:nvSpPr>
          <p:cNvPr id="22" name="14 CuadroTexto">
            <a:extLst>
              <a:ext uri="{FF2B5EF4-FFF2-40B4-BE49-F238E27FC236}">
                <a16:creationId xmlns:a16="http://schemas.microsoft.com/office/drawing/2014/main" id="{05BA8D56-C595-D44B-9906-7CDE3B8C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534755"/>
            <a:ext cx="3571057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CL" sz="24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Exclusión de </a:t>
            </a:r>
            <a:r>
              <a:rPr lang="es-CL" sz="2400" b="1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Pauli</a:t>
            </a:r>
            <a:endParaRPr lang="es-CL" sz="2400" b="1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15 CuadroTexto">
            <a:extLst>
              <a:ext uri="{FF2B5EF4-FFF2-40B4-BE49-F238E27FC236}">
                <a16:creationId xmlns:a16="http://schemas.microsoft.com/office/drawing/2014/main" id="{D6ED5323-D5B7-8C4A-AC52-51ADFA959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8243" y="4415645"/>
            <a:ext cx="4951071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CL" sz="24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Máxima multiplicidad de </a:t>
            </a:r>
            <a:r>
              <a:rPr lang="es-CL" sz="2400" b="1" dirty="0" err="1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Hund</a:t>
            </a:r>
            <a:endParaRPr lang="es-CL" sz="2400" b="1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16 CuadroTexto">
            <a:extLst>
              <a:ext uri="{FF2B5EF4-FFF2-40B4-BE49-F238E27FC236}">
                <a16:creationId xmlns:a16="http://schemas.microsoft.com/office/drawing/2014/main" id="{CE3406E5-0CE0-B94A-9801-CDE0CFE75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682226"/>
            <a:ext cx="50400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25" name="17 CuadroTexto">
            <a:extLst>
              <a:ext uri="{FF2B5EF4-FFF2-40B4-BE49-F238E27FC236}">
                <a16:creationId xmlns:a16="http://schemas.microsoft.com/office/drawing/2014/main" id="{116E65BE-1D04-4044-A6EA-AB9C7811A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353689"/>
            <a:ext cx="50400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s-CL" sz="24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26" name="18 CuadroTexto">
            <a:extLst>
              <a:ext uri="{FF2B5EF4-FFF2-40B4-BE49-F238E27FC236}">
                <a16:creationId xmlns:a16="http://schemas.microsoft.com/office/drawing/2014/main" id="{87F37809-FCC0-1F4D-8D76-B4301E1FB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43179"/>
            <a:ext cx="50400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s-CL" sz="24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27" name="67 Abrir llave">
            <a:extLst>
              <a:ext uri="{FF2B5EF4-FFF2-40B4-BE49-F238E27FC236}">
                <a16:creationId xmlns:a16="http://schemas.microsoft.com/office/drawing/2014/main" id="{59E3E555-3E27-6542-9B54-E716A928301C}"/>
              </a:ext>
            </a:extLst>
          </p:cNvPr>
          <p:cNvSpPr/>
          <p:nvPr/>
        </p:nvSpPr>
        <p:spPr>
          <a:xfrm>
            <a:off x="4191000" y="2606799"/>
            <a:ext cx="228600" cy="2406377"/>
          </a:xfrm>
          <a:prstGeom prst="leftBrac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CL" sz="2400" b="1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8" name="15 Rectángulo">
            <a:extLst>
              <a:ext uri="{FF2B5EF4-FFF2-40B4-BE49-F238E27FC236}">
                <a16:creationId xmlns:a16="http://schemas.microsoft.com/office/drawing/2014/main" id="{1D5A3006-DC66-0445-B6DA-519D5A4BEA01}"/>
              </a:ext>
            </a:extLst>
          </p:cNvPr>
          <p:cNvSpPr/>
          <p:nvPr/>
        </p:nvSpPr>
        <p:spPr>
          <a:xfrm>
            <a:off x="1858263" y="353706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Configuración Electrónica</a:t>
            </a:r>
          </a:p>
        </p:txBody>
      </p:sp>
    </p:spTree>
    <p:extLst>
      <p:ext uri="{BB962C8B-B14F-4D97-AF65-F5344CB8AC3E}">
        <p14:creationId xmlns:p14="http://schemas.microsoft.com/office/powerpoint/2010/main" val="231739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132C09E-ED5A-7C40-BDA8-0CFE5661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091" y="1857860"/>
            <a:ext cx="3963247" cy="473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33 CuadroTexto">
            <a:extLst>
              <a:ext uri="{FF2B5EF4-FFF2-40B4-BE49-F238E27FC236}">
                <a16:creationId xmlns:a16="http://schemas.microsoft.com/office/drawing/2014/main" id="{DFD2C7BA-ED5A-EB48-9865-BF381E3F52C4}"/>
              </a:ext>
            </a:extLst>
          </p:cNvPr>
          <p:cNvSpPr txBox="1"/>
          <p:nvPr/>
        </p:nvSpPr>
        <p:spPr>
          <a:xfrm>
            <a:off x="177239" y="1238492"/>
            <a:ext cx="426720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y sus Energías</a:t>
            </a: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612E5362-5483-9440-8CEA-5AB55FCD6049}"/>
              </a:ext>
            </a:extLst>
          </p:cNvPr>
          <p:cNvSpPr txBox="1"/>
          <p:nvPr/>
        </p:nvSpPr>
        <p:spPr>
          <a:xfrm>
            <a:off x="549221" y="152412"/>
            <a:ext cx="7590051" cy="720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ct val="150000"/>
              </a:lnSpc>
              <a:spcBef>
                <a:spcPts val="127"/>
              </a:spcBef>
            </a:pP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Mín</a:t>
            </a:r>
            <a:r>
              <a:rPr lang="es-CL" sz="2800" b="1" spc="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</a:t>
            </a:r>
            <a:r>
              <a:rPr lang="es-CL" sz="2800" b="1" spc="-2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rgía</a:t>
            </a:r>
            <a:r>
              <a:rPr lang="es-CL" sz="2800" b="1" spc="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fbau)</a:t>
            </a:r>
            <a:endParaRPr lang="es-CL"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1EF872-1673-DD4A-A017-18892B5DA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6" t="1297" r="18576"/>
          <a:stretch/>
        </p:blipFill>
        <p:spPr>
          <a:xfrm>
            <a:off x="5177961" y="1331707"/>
            <a:ext cx="4241124" cy="4212595"/>
          </a:xfrm>
          <a:prstGeom prst="rect">
            <a:avLst/>
          </a:prstGeom>
        </p:spPr>
      </p:pic>
      <p:sp>
        <p:nvSpPr>
          <p:cNvPr id="19" name="11 CuadroTexto">
            <a:extLst>
              <a:ext uri="{FF2B5EF4-FFF2-40B4-BE49-F238E27FC236}">
                <a16:creationId xmlns:a16="http://schemas.microsoft.com/office/drawing/2014/main" id="{64220E62-D3F6-FA47-A55E-0E697EAE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9653" y="5684674"/>
            <a:ext cx="6426843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irán ocupando los niveles de más baja energía en forma creciente.</a:t>
            </a:r>
            <a:endParaRPr lang="es-CL"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1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esultado de imagen para gif principio minima energia llenado orbitales">
            <a:extLst>
              <a:ext uri="{FF2B5EF4-FFF2-40B4-BE49-F238E27FC236}">
                <a16:creationId xmlns:a16="http://schemas.microsoft.com/office/drawing/2014/main" id="{284E2102-41BD-8943-878E-AF70C25948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88" y="402686"/>
            <a:ext cx="5351684" cy="62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2 Rectángulo">
            <a:extLst>
              <a:ext uri="{FF2B5EF4-FFF2-40B4-BE49-F238E27FC236}">
                <a16:creationId xmlns:a16="http://schemas.microsoft.com/office/drawing/2014/main" id="{35BCE490-08D9-0B4E-B2B6-EC539A074520}"/>
              </a:ext>
            </a:extLst>
          </p:cNvPr>
          <p:cNvSpPr/>
          <p:nvPr/>
        </p:nvSpPr>
        <p:spPr>
          <a:xfrm>
            <a:off x="243069" y="5637275"/>
            <a:ext cx="1030146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que se encuentran en un mismo nivel energético (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igual n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se dice que se encuentran en la misma capa.</a:t>
            </a: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6C1E487F-5993-4142-9FC3-4A3FEE4D6C55}"/>
              </a:ext>
            </a:extLst>
          </p:cNvPr>
          <p:cNvSpPr txBox="1"/>
          <p:nvPr/>
        </p:nvSpPr>
        <p:spPr>
          <a:xfrm>
            <a:off x="549221" y="152412"/>
            <a:ext cx="7590051" cy="720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ct val="150000"/>
              </a:lnSpc>
              <a:spcBef>
                <a:spcPts val="127"/>
              </a:spcBef>
            </a:pP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Mín</a:t>
            </a:r>
            <a:r>
              <a:rPr lang="es-CL" sz="2800" b="1" spc="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</a:t>
            </a:r>
            <a:r>
              <a:rPr lang="es-CL" sz="2800" b="1" spc="-2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rgía</a:t>
            </a:r>
            <a:r>
              <a:rPr lang="es-CL" sz="2800" b="1" spc="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fbau)</a:t>
            </a:r>
            <a:endParaRPr lang="es-CL"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60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6ABF2E62-BE7F-FB49-AB00-11DB48C692A5}"/>
              </a:ext>
            </a:extLst>
          </p:cNvPr>
          <p:cNvSpPr txBox="1"/>
          <p:nvPr/>
        </p:nvSpPr>
        <p:spPr>
          <a:xfrm>
            <a:off x="1589988" y="322395"/>
            <a:ext cx="6402309" cy="504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2555"/>
              </a:lnSpc>
              <a:spcBef>
                <a:spcPts val="127"/>
              </a:spcBef>
            </a:pP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Exclusión de Pauli</a:t>
            </a:r>
            <a:endParaRPr lang="es-CL" sz="28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11 CuadroTexto">
            <a:extLst>
              <a:ext uri="{FF2B5EF4-FFF2-40B4-BE49-F238E27FC236}">
                <a16:creationId xmlns:a16="http://schemas.microsoft.com/office/drawing/2014/main" id="{2072649A-9F64-0945-B7BB-B4EDAA649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954" y="926177"/>
            <a:ext cx="4665771" cy="70788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orbitales son ocupados con 2 electrones como máximo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11 CuadroTexto">
            <a:extLst>
              <a:ext uri="{FF2B5EF4-FFF2-40B4-BE49-F238E27FC236}">
                <a16:creationId xmlns:a16="http://schemas.microsoft.com/office/drawing/2014/main" id="{62EC1BCD-B867-EC46-BE45-F4449030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625" y="1874916"/>
            <a:ext cx="4422266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Deben presentar </a:t>
            </a:r>
            <a:r>
              <a:rPr lang="es-ES" sz="2000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“</a:t>
            </a:r>
            <a:r>
              <a:rPr lang="es-ES" sz="2000" i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" sz="2000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” 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diferentes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FA741E0-0757-8548-8650-DC50249BCC40}"/>
              </a:ext>
            </a:extLst>
          </p:cNvPr>
          <p:cNvSpPr/>
          <p:nvPr/>
        </p:nvSpPr>
        <p:spPr>
          <a:xfrm>
            <a:off x="3709416" y="6089904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EC6A588D-C389-1945-9DEA-CC5D91170F19}"/>
              </a:ext>
            </a:extLst>
          </p:cNvPr>
          <p:cNvSpPr/>
          <p:nvPr/>
        </p:nvSpPr>
        <p:spPr>
          <a:xfrm>
            <a:off x="7391516" y="2896069"/>
            <a:ext cx="1109471" cy="1243584"/>
          </a:xfrm>
          <a:custGeom>
            <a:avLst/>
            <a:gdLst/>
            <a:ahLst/>
            <a:cxnLst/>
            <a:rect l="l" t="t" r="r" b="b"/>
            <a:pathLst>
              <a:path w="1109471" h="1243584">
                <a:moveTo>
                  <a:pt x="0" y="1243584"/>
                </a:moveTo>
                <a:lnTo>
                  <a:pt x="1109471" y="1243584"/>
                </a:lnTo>
                <a:lnTo>
                  <a:pt x="1109471" y="0"/>
                </a:lnTo>
                <a:lnTo>
                  <a:pt x="0" y="0"/>
                </a:lnTo>
                <a:lnTo>
                  <a:pt x="0" y="1243584"/>
                </a:lnTo>
                <a:close/>
              </a:path>
            </a:pathLst>
          </a:custGeom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8CCF66E7-2713-C343-88F5-99BC9E9817A3}"/>
              </a:ext>
            </a:extLst>
          </p:cNvPr>
          <p:cNvSpPr/>
          <p:nvPr/>
        </p:nvSpPr>
        <p:spPr>
          <a:xfrm>
            <a:off x="5362146" y="2886925"/>
            <a:ext cx="1109471" cy="1252728"/>
          </a:xfrm>
          <a:custGeom>
            <a:avLst/>
            <a:gdLst/>
            <a:ahLst/>
            <a:cxnLst/>
            <a:rect l="l" t="t" r="r" b="b"/>
            <a:pathLst>
              <a:path w="1109471" h="1252727">
                <a:moveTo>
                  <a:pt x="0" y="1252728"/>
                </a:moveTo>
                <a:lnTo>
                  <a:pt x="1109471" y="1252728"/>
                </a:lnTo>
                <a:lnTo>
                  <a:pt x="1109471" y="0"/>
                </a:lnTo>
                <a:lnTo>
                  <a:pt x="0" y="0"/>
                </a:lnTo>
                <a:lnTo>
                  <a:pt x="0" y="1252728"/>
                </a:lnTo>
                <a:close/>
              </a:path>
            </a:pathLst>
          </a:custGeom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8" name="Picture 2" descr="Electron Spin">
            <a:extLst>
              <a:ext uri="{FF2B5EF4-FFF2-40B4-BE49-F238E27FC236}">
                <a16:creationId xmlns:a16="http://schemas.microsoft.com/office/drawing/2014/main" id="{D9954846-E9F0-4301-8933-1A1F290C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625" y="3243879"/>
            <a:ext cx="4048125" cy="3457576"/>
          </a:xfrm>
          <a:prstGeom prst="rect">
            <a:avLst/>
          </a:prstGeom>
          <a:noFill/>
        </p:spPr>
      </p:pic>
      <p:sp>
        <p:nvSpPr>
          <p:cNvPr id="35" name="object 17">
            <a:extLst>
              <a:ext uri="{FF2B5EF4-FFF2-40B4-BE49-F238E27FC236}">
                <a16:creationId xmlns:a16="http://schemas.microsoft.com/office/drawing/2014/main" id="{B78B7252-251B-44C9-B747-D1F90CCE3FB5}"/>
              </a:ext>
            </a:extLst>
          </p:cNvPr>
          <p:cNvSpPr/>
          <p:nvPr/>
        </p:nvSpPr>
        <p:spPr>
          <a:xfrm>
            <a:off x="4891295" y="3998628"/>
            <a:ext cx="1279744" cy="1098977"/>
          </a:xfrm>
          <a:prstGeom prst="rect">
            <a:avLst/>
          </a:prstGeom>
          <a:blipFill>
            <a:blip r:embed="rId5" cstate="print"/>
            <a:stretch>
              <a:fillRect t="-11568" r="-428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1E1B1CEE-D5D3-44AB-926C-99024AC9B390}"/>
              </a:ext>
            </a:extLst>
          </p:cNvPr>
          <p:cNvSpPr/>
          <p:nvPr/>
        </p:nvSpPr>
        <p:spPr>
          <a:xfrm>
            <a:off x="7637611" y="3766008"/>
            <a:ext cx="1300317" cy="1191908"/>
          </a:xfrm>
          <a:prstGeom prst="rect">
            <a:avLst/>
          </a:prstGeom>
          <a:blipFill>
            <a:blip r:embed="rId6" cstate="print"/>
            <a:stretch>
              <a:fillRect l="-1" t="-3596" r="7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E3168FBA-DB0E-4538-9BAD-837E197738B0}"/>
              </a:ext>
            </a:extLst>
          </p:cNvPr>
          <p:cNvSpPr txBox="1"/>
          <p:nvPr/>
        </p:nvSpPr>
        <p:spPr>
          <a:xfrm>
            <a:off x="7833735" y="5346644"/>
            <a:ext cx="179567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400" b="1" spc="-1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1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109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object 4">
            <a:extLst>
              <a:ext uri="{FF2B5EF4-FFF2-40B4-BE49-F238E27FC236}">
                <a16:creationId xmlns:a16="http://schemas.microsoft.com/office/drawing/2014/main" id="{A1AAA96C-6117-4637-A6A3-25948ED4A78F}"/>
              </a:ext>
            </a:extLst>
          </p:cNvPr>
          <p:cNvSpPr txBox="1"/>
          <p:nvPr/>
        </p:nvSpPr>
        <p:spPr>
          <a:xfrm>
            <a:off x="4756923" y="5346644"/>
            <a:ext cx="2099335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109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1760F7F2-94D8-46E9-9BEE-4E990978F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02" t="22268" r="54387" b="35789"/>
          <a:stretch/>
        </p:blipFill>
        <p:spPr>
          <a:xfrm>
            <a:off x="8628281" y="4009069"/>
            <a:ext cx="1280611" cy="127842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B174186-07FE-4757-8AFE-8DD689C52A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914" t="20469" r="20575" b="38731"/>
          <a:stretch/>
        </p:blipFill>
        <p:spPr>
          <a:xfrm>
            <a:off x="5690391" y="4088152"/>
            <a:ext cx="1316484" cy="1278420"/>
          </a:xfrm>
          <a:prstGeom prst="ellipse">
            <a:avLst/>
          </a:prstGeom>
        </p:spPr>
      </p:pic>
      <p:sp>
        <p:nvSpPr>
          <p:cNvPr id="41" name="19 CuadroTexto">
            <a:extLst>
              <a:ext uri="{FF2B5EF4-FFF2-40B4-BE49-F238E27FC236}">
                <a16:creationId xmlns:a16="http://schemas.microsoft.com/office/drawing/2014/main" id="{C76C9EAB-FECF-483D-89DC-C66B14B20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5927" y="5728397"/>
            <a:ext cx="6153359" cy="97719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un átomo </a:t>
            </a:r>
            <a:r>
              <a:rPr lang="es-ES" sz="20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pueden existir 2 electrones que tengan los mismos números cuánticos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2D86D6-24DB-48BB-862D-F3ED87A90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2146" y="1210602"/>
            <a:ext cx="3995244" cy="224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5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FA741E0-0757-8548-8650-DC50249BCC40}"/>
              </a:ext>
            </a:extLst>
          </p:cNvPr>
          <p:cNvSpPr/>
          <p:nvPr/>
        </p:nvSpPr>
        <p:spPr>
          <a:xfrm>
            <a:off x="3709416" y="6089904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EC6A588D-C389-1945-9DEA-CC5D91170F19}"/>
              </a:ext>
            </a:extLst>
          </p:cNvPr>
          <p:cNvSpPr/>
          <p:nvPr/>
        </p:nvSpPr>
        <p:spPr>
          <a:xfrm>
            <a:off x="7391516" y="2896069"/>
            <a:ext cx="1109471" cy="1243584"/>
          </a:xfrm>
          <a:custGeom>
            <a:avLst/>
            <a:gdLst/>
            <a:ahLst/>
            <a:cxnLst/>
            <a:rect l="l" t="t" r="r" b="b"/>
            <a:pathLst>
              <a:path w="1109471" h="1243584">
                <a:moveTo>
                  <a:pt x="0" y="1243584"/>
                </a:moveTo>
                <a:lnTo>
                  <a:pt x="1109471" y="1243584"/>
                </a:lnTo>
                <a:lnTo>
                  <a:pt x="1109471" y="0"/>
                </a:lnTo>
                <a:lnTo>
                  <a:pt x="0" y="0"/>
                </a:lnTo>
                <a:lnTo>
                  <a:pt x="0" y="1243584"/>
                </a:lnTo>
                <a:close/>
              </a:path>
            </a:pathLst>
          </a:custGeom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8CCF66E7-2713-C343-88F5-99BC9E9817A3}"/>
              </a:ext>
            </a:extLst>
          </p:cNvPr>
          <p:cNvSpPr/>
          <p:nvPr/>
        </p:nvSpPr>
        <p:spPr>
          <a:xfrm>
            <a:off x="5362146" y="2886925"/>
            <a:ext cx="1109471" cy="1252728"/>
          </a:xfrm>
          <a:custGeom>
            <a:avLst/>
            <a:gdLst/>
            <a:ahLst/>
            <a:cxnLst/>
            <a:rect l="l" t="t" r="r" b="b"/>
            <a:pathLst>
              <a:path w="1109471" h="1252727">
                <a:moveTo>
                  <a:pt x="0" y="1252728"/>
                </a:moveTo>
                <a:lnTo>
                  <a:pt x="1109471" y="1252728"/>
                </a:lnTo>
                <a:lnTo>
                  <a:pt x="1109471" y="0"/>
                </a:lnTo>
                <a:lnTo>
                  <a:pt x="0" y="0"/>
                </a:lnTo>
                <a:lnTo>
                  <a:pt x="0" y="1252728"/>
                </a:lnTo>
                <a:close/>
              </a:path>
            </a:pathLst>
          </a:custGeom>
          <a:ln w="38100"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22" name="Picture 4" descr="cha56011_0723">
            <a:extLst>
              <a:ext uri="{FF2B5EF4-FFF2-40B4-BE49-F238E27FC236}">
                <a16:creationId xmlns:a16="http://schemas.microsoft.com/office/drawing/2014/main" id="{5CDFEAFB-D7E3-4628-9D31-65C5A3EE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r="6667" b="5890"/>
          <a:stretch>
            <a:fillRect/>
          </a:stretch>
        </p:blipFill>
        <p:spPr bwMode="auto">
          <a:xfrm>
            <a:off x="1466546" y="487960"/>
            <a:ext cx="6827837" cy="584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Line 23">
            <a:extLst>
              <a:ext uri="{FF2B5EF4-FFF2-40B4-BE49-F238E27FC236}">
                <a16:creationId xmlns:a16="http://schemas.microsoft.com/office/drawing/2014/main" id="{1D040849-AC1B-4CCD-ABD7-C83D0FBF02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1883" y="5607647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0DACA14C-F170-40AC-B618-2EA12B7B6E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4283" y="5607647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3B2B2F67-E17C-4B58-96D5-B06BF7582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9896" y="508853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Lucida Sans Unicode"/>
              </a:rPr>
              <a:t>H 1 electron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87A58D2F-1B15-448E-B3D2-4CF9F1289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0883" y="5734647"/>
            <a:ext cx="1008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Lucida Sans Unicode"/>
              </a:rPr>
              <a:t>H  1s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1</a:t>
            </a:r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08395309-6DC7-4EA8-BD13-7464C278B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071" y="5125047"/>
            <a:ext cx="19986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>
                <a:solidFill>
                  <a:prstClr val="black"/>
                </a:solidFill>
                <a:latin typeface="Lucida Sans Unicode"/>
              </a:rPr>
              <a:t>He 2 electrón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D2BDF3BF-0BC2-44DB-83E1-820D7D459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5633" y="5734647"/>
            <a:ext cx="1177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Lucida Sans Unicode"/>
              </a:rPr>
              <a:t>He  1s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A2625B8D-D0DF-460F-B6AB-2A2C30FD2C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19183" y="3702647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4" name="Text Box 30">
            <a:extLst>
              <a:ext uri="{FF2B5EF4-FFF2-40B4-BE49-F238E27FC236}">
                <a16:creationId xmlns:a16="http://schemas.microsoft.com/office/drawing/2014/main" id="{8BE104EE-4916-412A-AB0D-357823C6D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421" y="3601047"/>
            <a:ext cx="19986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Lucida Sans Unicode"/>
              </a:rPr>
              <a:t>Li 3 electrons</a:t>
            </a:r>
          </a:p>
        </p:txBody>
      </p:sp>
      <p:sp>
        <p:nvSpPr>
          <p:cNvPr id="42" name="Text Box 31">
            <a:extLst>
              <a:ext uri="{FF2B5EF4-FFF2-40B4-BE49-F238E27FC236}">
                <a16:creationId xmlns:a16="http://schemas.microsoft.com/office/drawing/2014/main" id="{69D11077-E29E-437E-96C7-1ABAEAD38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483" y="4058247"/>
            <a:ext cx="1460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Lucida Sans Unicode"/>
              </a:rPr>
              <a:t>Li  1s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1</a:t>
            </a:r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43" name="Line 32">
            <a:extLst>
              <a:ext uri="{FF2B5EF4-FFF2-40B4-BE49-F238E27FC236}">
                <a16:creationId xmlns:a16="http://schemas.microsoft.com/office/drawing/2014/main" id="{B6730DAD-E242-47EE-98D3-FDD381C1AD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583" y="3689947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44" name="Text Box 33">
            <a:extLst>
              <a:ext uri="{FF2B5EF4-FFF2-40B4-BE49-F238E27FC236}">
                <a16:creationId xmlns:a16="http://schemas.microsoft.com/office/drawing/2014/main" id="{64226FD5-8ED0-4BCD-A949-AB7C17178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421" y="3601047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Lucida Sans Unicode"/>
              </a:rPr>
              <a:t>Be 4 electrons</a:t>
            </a:r>
          </a:p>
        </p:txBody>
      </p:sp>
      <p:sp>
        <p:nvSpPr>
          <p:cNvPr id="45" name="Text Box 34">
            <a:extLst>
              <a:ext uri="{FF2B5EF4-FFF2-40B4-BE49-F238E27FC236}">
                <a16:creationId xmlns:a16="http://schemas.microsoft.com/office/drawing/2014/main" id="{AAF79D0D-F75C-4429-8838-EC4D62CD1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808" y="4058247"/>
            <a:ext cx="1595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Lucida Sans Unicode"/>
              </a:rPr>
              <a:t>Be  1s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46" name="Text Box 35">
            <a:extLst>
              <a:ext uri="{FF2B5EF4-FFF2-40B4-BE49-F238E27FC236}">
                <a16:creationId xmlns:a16="http://schemas.microsoft.com/office/drawing/2014/main" id="{04A1DC6F-47C6-4B12-8246-10D590062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883" y="3601047"/>
            <a:ext cx="1963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Lucida Sans Unicode"/>
              </a:rPr>
              <a:t>B 5 electrons</a:t>
            </a:r>
          </a:p>
        </p:txBody>
      </p:sp>
      <p:sp>
        <p:nvSpPr>
          <p:cNvPr id="47" name="Line 36">
            <a:extLst>
              <a:ext uri="{FF2B5EF4-FFF2-40B4-BE49-F238E27FC236}">
                <a16:creationId xmlns:a16="http://schemas.microsoft.com/office/drawing/2014/main" id="{B62BE328-A1EC-4E64-8309-0E59EE935D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7083" y="3448647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48" name="Text Box 37">
            <a:extLst>
              <a:ext uri="{FF2B5EF4-FFF2-40B4-BE49-F238E27FC236}">
                <a16:creationId xmlns:a16="http://schemas.microsoft.com/office/drawing/2014/main" id="{3DB9D096-04E3-47F7-96DD-B72CDEFC7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346" y="4058247"/>
            <a:ext cx="1878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Lucida Sans Unicode"/>
              </a:rPr>
              <a:t>B  1s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2p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1</a:t>
            </a:r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49" name="Text Box 38">
            <a:extLst>
              <a:ext uri="{FF2B5EF4-FFF2-40B4-BE49-F238E27FC236}">
                <a16:creationId xmlns:a16="http://schemas.microsoft.com/office/drawing/2014/main" id="{2D7E17C4-07FC-42CC-8127-DBF8B6ACA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883" y="3601047"/>
            <a:ext cx="2151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>
                <a:solidFill>
                  <a:prstClr val="black"/>
                </a:solidFill>
                <a:latin typeface="Lucida Sans Unicode"/>
              </a:rPr>
              <a:t>C 6 electrones</a:t>
            </a:r>
          </a:p>
        </p:txBody>
      </p:sp>
      <p:grpSp>
        <p:nvGrpSpPr>
          <p:cNvPr id="50" name="Group 41">
            <a:extLst>
              <a:ext uri="{FF2B5EF4-FFF2-40B4-BE49-F238E27FC236}">
                <a16:creationId xmlns:a16="http://schemas.microsoft.com/office/drawing/2014/main" id="{00FDAA20-D266-4D11-AA5F-C39C0891B3A5}"/>
              </a:ext>
            </a:extLst>
          </p:cNvPr>
          <p:cNvGrpSpPr>
            <a:grpSpLocks/>
          </p:cNvGrpSpPr>
          <p:nvPr/>
        </p:nvGrpSpPr>
        <p:grpSpPr bwMode="auto">
          <a:xfrm>
            <a:off x="4446283" y="2927947"/>
            <a:ext cx="354013" cy="977900"/>
            <a:chOff x="2080" y="2024"/>
            <a:chExt cx="223" cy="616"/>
          </a:xfrm>
        </p:grpSpPr>
        <p:sp>
          <p:nvSpPr>
            <p:cNvPr id="51" name="Line 39">
              <a:extLst>
                <a:ext uri="{FF2B5EF4-FFF2-40B4-BE49-F238E27FC236}">
                  <a16:creationId xmlns:a16="http://schemas.microsoft.com/office/drawing/2014/main" id="{CD1A718C-04B2-40D0-9A9F-07D1092335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2" y="2352"/>
              <a:ext cx="0" cy="288"/>
            </a:xfrm>
            <a:prstGeom prst="line">
              <a:avLst/>
            </a:prstGeom>
            <a:noFill/>
            <a:ln w="25400">
              <a:solidFill>
                <a:sysClr val="windowText" lastClr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52" name="Text Box 40">
              <a:extLst>
                <a:ext uri="{FF2B5EF4-FFF2-40B4-BE49-F238E27FC236}">
                  <a16:creationId xmlns:a16="http://schemas.microsoft.com/office/drawing/2014/main" id="{569CF4F6-485A-4F3C-BEF1-5282EC766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0" y="202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/>
                </a:rPr>
                <a:t>?</a:t>
              </a:r>
            </a:p>
          </p:txBody>
        </p:sp>
      </p:grpSp>
      <p:grpSp>
        <p:nvGrpSpPr>
          <p:cNvPr id="53" name="Group 47">
            <a:extLst>
              <a:ext uri="{FF2B5EF4-FFF2-40B4-BE49-F238E27FC236}">
                <a16:creationId xmlns:a16="http://schemas.microsoft.com/office/drawing/2014/main" id="{EB819F49-5F63-4B55-B760-4E965B29ED64}"/>
              </a:ext>
            </a:extLst>
          </p:cNvPr>
          <p:cNvGrpSpPr>
            <a:grpSpLocks/>
          </p:cNvGrpSpPr>
          <p:nvPr/>
        </p:nvGrpSpPr>
        <p:grpSpPr bwMode="auto">
          <a:xfrm>
            <a:off x="4714571" y="2927947"/>
            <a:ext cx="354012" cy="977900"/>
            <a:chOff x="2249" y="2024"/>
            <a:chExt cx="223" cy="616"/>
          </a:xfrm>
        </p:grpSpPr>
        <p:sp>
          <p:nvSpPr>
            <p:cNvPr id="54" name="Line 45">
              <a:extLst>
                <a:ext uri="{FF2B5EF4-FFF2-40B4-BE49-F238E27FC236}">
                  <a16:creationId xmlns:a16="http://schemas.microsoft.com/office/drawing/2014/main" id="{AE2F8525-70EF-4C98-80EA-343B360D0B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0" y="2352"/>
              <a:ext cx="0" cy="288"/>
            </a:xfrm>
            <a:prstGeom prst="line">
              <a:avLst/>
            </a:prstGeom>
            <a:noFill/>
            <a:ln w="25400">
              <a:solidFill>
                <a:sysClr val="windowText" lastClr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55" name="Text Box 46">
              <a:extLst>
                <a:ext uri="{FF2B5EF4-FFF2-40B4-BE49-F238E27FC236}">
                  <a16:creationId xmlns:a16="http://schemas.microsoft.com/office/drawing/2014/main" id="{83807C26-B73E-4A08-A3A3-18CCEE128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9" y="202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4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utoUpdateAnimBg="0"/>
      <p:bldP spid="26" grpId="0" autoUpdateAnimBg="0"/>
      <p:bldP spid="29" grpId="0" autoUpdateAnimBg="0"/>
      <p:bldP spid="31" grpId="0" autoUpdateAnimBg="0"/>
      <p:bldP spid="33" grpId="0" animBg="1"/>
      <p:bldP spid="34" grpId="0" autoUpdateAnimBg="0"/>
      <p:bldP spid="42" grpId="0" autoUpdateAnimBg="0"/>
      <p:bldP spid="43" grpId="0" animBg="1"/>
      <p:bldP spid="44" grpId="0" autoUpdateAnimBg="0"/>
      <p:bldP spid="45" grpId="0" autoUpdateAnimBg="0"/>
      <p:bldP spid="46" grpId="0" autoUpdateAnimBg="0"/>
      <p:bldP spid="47" grpId="0" animBg="1"/>
      <p:bldP spid="48" grpId="0" autoUpdateAnimBg="0"/>
      <p:bldP spid="4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7D77A6D3-F6AD-8345-ABDA-7B4FCFD9330E}"/>
              </a:ext>
            </a:extLst>
          </p:cNvPr>
          <p:cNvSpPr txBox="1"/>
          <p:nvPr/>
        </p:nvSpPr>
        <p:spPr>
          <a:xfrm>
            <a:off x="0" y="347391"/>
            <a:ext cx="9661503" cy="6480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Principio de Maxíma Multiplicidad de Hund</a:t>
            </a:r>
          </a:p>
        </p:txBody>
      </p:sp>
      <p:sp>
        <p:nvSpPr>
          <p:cNvPr id="19" name="29 Rectángulo">
            <a:extLst>
              <a:ext uri="{FF2B5EF4-FFF2-40B4-BE49-F238E27FC236}">
                <a16:creationId xmlns:a16="http://schemas.microsoft.com/office/drawing/2014/main" id="{097848D9-C709-914E-8394-C78BE26BF244}"/>
              </a:ext>
            </a:extLst>
          </p:cNvPr>
          <p:cNvSpPr/>
          <p:nvPr/>
        </p:nvSpPr>
        <p:spPr>
          <a:xfrm>
            <a:off x="297634" y="1063701"/>
            <a:ext cx="9202578" cy="1438855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Establece que para orbitales de </a:t>
            </a:r>
            <a:r>
              <a:rPr lang="es-ES_tradnl" sz="200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igual energía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la distribución más estable de los electrones, es aquella que tenga mayor número de </a:t>
            </a:r>
            <a:r>
              <a:rPr lang="es-ES_tradn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paralelos, es decir, electrones desapareados. </a:t>
            </a:r>
          </a:p>
        </p:txBody>
      </p:sp>
      <p:sp>
        <p:nvSpPr>
          <p:cNvPr id="20" name="37 Rectángulo">
            <a:extLst>
              <a:ext uri="{FF2B5EF4-FFF2-40B4-BE49-F238E27FC236}">
                <a16:creationId xmlns:a16="http://schemas.microsoft.com/office/drawing/2014/main" id="{A7C265CA-0AE9-2846-A3E3-034427D6D405}"/>
              </a:ext>
            </a:extLst>
          </p:cNvPr>
          <p:cNvSpPr/>
          <p:nvPr/>
        </p:nvSpPr>
        <p:spPr>
          <a:xfrm>
            <a:off x="297634" y="2783687"/>
            <a:ext cx="9202578" cy="977191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electrones se ubican uno en uno (con el mismo </a:t>
            </a:r>
            <a:r>
              <a:rPr lang="es-ES_tradn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en cada orbital y luego se completan con el segundo electrón con </a:t>
            </a:r>
            <a:r>
              <a:rPr lang="es-ES_tradn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spin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opuesto. 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18862773-EA95-0842-B550-6DA809C5877D}"/>
              </a:ext>
            </a:extLst>
          </p:cNvPr>
          <p:cNvSpPr/>
          <p:nvPr/>
        </p:nvSpPr>
        <p:spPr>
          <a:xfrm>
            <a:off x="1642872" y="4290780"/>
            <a:ext cx="6143244" cy="1429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7B939ED6-597F-CE4A-86B6-53173623FA28}"/>
              </a:ext>
            </a:extLst>
          </p:cNvPr>
          <p:cNvSpPr/>
          <p:nvPr/>
        </p:nvSpPr>
        <p:spPr>
          <a:xfrm>
            <a:off x="7123176" y="5953464"/>
            <a:ext cx="493775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0F8166BB-D653-7B4D-9C97-9B4ED9D1575F}"/>
              </a:ext>
            </a:extLst>
          </p:cNvPr>
          <p:cNvSpPr txBox="1"/>
          <p:nvPr/>
        </p:nvSpPr>
        <p:spPr>
          <a:xfrm>
            <a:off x="2011794" y="6038300"/>
            <a:ext cx="179910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</a:t>
            </a:r>
            <a:r>
              <a:rPr sz="2400" b="1" spc="-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RRE</a:t>
            </a:r>
            <a:r>
              <a:rPr sz="2400" b="1" spc="-1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94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006EC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8C226887-B310-B44C-A6DD-F21319F4D410}"/>
              </a:ext>
            </a:extLst>
          </p:cNvPr>
          <p:cNvSpPr txBox="1"/>
          <p:nvPr/>
        </p:nvSpPr>
        <p:spPr>
          <a:xfrm>
            <a:off x="5398948" y="5986026"/>
            <a:ext cx="21022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INCO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400" b="1" spc="-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400" b="1" spc="-14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400" b="1" spc="-1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400" b="1" spc="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sz="2400" dirty="0">
              <a:solidFill>
                <a:srgbClr val="FF0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D96EA45-703C-4745-B98C-156B7B6ACF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02" t="22268" r="54387" b="35789"/>
          <a:stretch/>
        </p:blipFill>
        <p:spPr>
          <a:xfrm>
            <a:off x="812206" y="3929340"/>
            <a:ext cx="1280611" cy="127842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6704349-0A23-C340-A55F-4AD926894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14" t="20469" r="20575" b="38731"/>
          <a:stretch/>
        </p:blipFill>
        <p:spPr>
          <a:xfrm>
            <a:off x="6958709" y="3972772"/>
            <a:ext cx="1316484" cy="12784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231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pic>
        <p:nvPicPr>
          <p:cNvPr id="14" name="Picture 3" descr="cha56011_0723">
            <a:extLst>
              <a:ext uri="{FF2B5EF4-FFF2-40B4-BE49-F238E27FC236}">
                <a16:creationId xmlns:a16="http://schemas.microsoft.com/office/drawing/2014/main" id="{212875AA-75D2-49D4-AE04-BDE09B076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22578" r="6667" b="5890"/>
          <a:stretch>
            <a:fillRect/>
          </a:stretch>
        </p:blipFill>
        <p:spPr bwMode="auto">
          <a:xfrm>
            <a:off x="1513469" y="1067699"/>
            <a:ext cx="6827838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ine 4">
            <a:extLst>
              <a:ext uri="{FF2B5EF4-FFF2-40B4-BE49-F238E27FC236}">
                <a16:creationId xmlns:a16="http://schemas.microsoft.com/office/drawing/2014/main" id="{A54DAAE6-4B69-43CE-B917-D0458B879B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387" y="4795149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16" name="Line 5">
            <a:extLst>
              <a:ext uri="{FF2B5EF4-FFF2-40B4-BE49-F238E27FC236}">
                <a16:creationId xmlns:a16="http://schemas.microsoft.com/office/drawing/2014/main" id="{52A99E21-13EB-4AB9-B4A1-278573901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0787" y="4795149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AE8FD574-FCF9-4511-B8F3-C95B5D04F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7369" y="2890149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18" name="Line 13">
            <a:extLst>
              <a:ext uri="{FF2B5EF4-FFF2-40B4-BE49-F238E27FC236}">
                <a16:creationId xmlns:a16="http://schemas.microsoft.com/office/drawing/2014/main" id="{4A707DE8-A3D3-4946-ADC5-096EAD686A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9769" y="2877449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172FCCFB-EEF5-4A8A-A6C9-21CED33831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85269" y="2636149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F1B1613E-A481-4332-AC7D-5E1D1FBA5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3069" y="2788549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Lucida Sans Unicode"/>
              </a:rPr>
              <a:t>C 6 electrons</a:t>
            </a:r>
          </a:p>
        </p:txBody>
      </p:sp>
      <p:sp>
        <p:nvSpPr>
          <p:cNvPr id="21" name="Line 29">
            <a:extLst>
              <a:ext uri="{FF2B5EF4-FFF2-40B4-BE49-F238E27FC236}">
                <a16:creationId xmlns:a16="http://schemas.microsoft.com/office/drawing/2014/main" id="{CA520CFD-E41E-4546-99F4-E5AB2EAEBB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8969" y="2636149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2" name="Text Box 30">
            <a:extLst>
              <a:ext uri="{FF2B5EF4-FFF2-40B4-BE49-F238E27FC236}">
                <a16:creationId xmlns:a16="http://schemas.microsoft.com/office/drawing/2014/main" id="{7F1E1464-323C-4EF5-BB22-A7AA1C774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3069" y="3245749"/>
            <a:ext cx="1895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Lucida Sans Unicode"/>
              </a:rPr>
              <a:t>C  1s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2p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4" name="Text Box 31">
            <a:extLst>
              <a:ext uri="{FF2B5EF4-FFF2-40B4-BE49-F238E27FC236}">
                <a16:creationId xmlns:a16="http://schemas.microsoft.com/office/drawing/2014/main" id="{EFF8934F-9DBA-4D3C-93D4-41973D811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3069" y="2788549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Lucida Sans Unicode"/>
              </a:rPr>
              <a:t>N 7 electrons</a:t>
            </a:r>
          </a:p>
        </p:txBody>
      </p:sp>
      <p:sp>
        <p:nvSpPr>
          <p:cNvPr id="25" name="Line 32">
            <a:extLst>
              <a:ext uri="{FF2B5EF4-FFF2-40B4-BE49-F238E27FC236}">
                <a16:creationId xmlns:a16="http://schemas.microsoft.com/office/drawing/2014/main" id="{E5E98A42-A641-4477-805D-EB230AA508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0769" y="2636149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4BEC5B28-5A66-4460-9B3C-D67D83215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3069" y="3245749"/>
            <a:ext cx="1895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Lucida Sans Unicode"/>
              </a:rPr>
              <a:t>N  1s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2p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3</a:t>
            </a:r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935D537A-7855-47E8-B236-7476C7ECE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3069" y="2788549"/>
            <a:ext cx="1997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ucida Sans Unicode"/>
              </a:rPr>
              <a:t>O 8 electrons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94E9B021-2A6E-485F-A3C7-54D0BDDBB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657" y="3245749"/>
            <a:ext cx="1911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Lucida Sans Unicode"/>
              </a:rPr>
              <a:t>O  1s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2p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4</a:t>
            </a:r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25883319-A980-4E17-8163-62D1946EA9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4969" y="2636149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E2BD5F86-A62D-4DB1-BC30-3A655A2A8B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669" y="2636149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1F126552-E0CD-44B0-AAF5-32FF8C0AA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3069" y="2788549"/>
            <a:ext cx="194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ucida Sans Unicode"/>
              </a:rPr>
              <a:t>F 9 electrons</a:t>
            </a:r>
          </a:p>
        </p:txBody>
      </p:sp>
      <p:sp>
        <p:nvSpPr>
          <p:cNvPr id="40" name="Text Box 39">
            <a:extLst>
              <a:ext uri="{FF2B5EF4-FFF2-40B4-BE49-F238E27FC236}">
                <a16:creationId xmlns:a16="http://schemas.microsoft.com/office/drawing/2014/main" id="{E3EF10F9-D091-4851-8C4D-8093E4CB3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8469" y="3245749"/>
            <a:ext cx="186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Lucida Sans Unicode"/>
              </a:rPr>
              <a:t>F  1s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2p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5</a:t>
            </a:r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A3DE55BA-7A8E-4E3C-804B-C327C6E21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0469" y="2636149"/>
            <a:ext cx="0" cy="457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42" name="Text Box 41">
            <a:extLst>
              <a:ext uri="{FF2B5EF4-FFF2-40B4-BE49-F238E27FC236}">
                <a16:creationId xmlns:a16="http://schemas.microsoft.com/office/drawing/2014/main" id="{6D8855BE-5815-426E-8D31-4D9F7722B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3069" y="2788549"/>
            <a:ext cx="2320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Lucida Sans Unicode"/>
              </a:rPr>
              <a:t>Ne 10 electrons</a:t>
            </a:r>
          </a:p>
        </p:txBody>
      </p:sp>
      <p:sp>
        <p:nvSpPr>
          <p:cNvPr id="43" name="Text Box 42">
            <a:extLst>
              <a:ext uri="{FF2B5EF4-FFF2-40B4-BE49-F238E27FC236}">
                <a16:creationId xmlns:a16="http://schemas.microsoft.com/office/drawing/2014/main" id="{D0399C1A-6278-4353-A37B-3A87B762C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5919" y="3245749"/>
            <a:ext cx="2065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Lucida Sans Unicode"/>
              </a:rPr>
              <a:t>Ne  1s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2s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n-US">
                <a:solidFill>
                  <a:prstClr val="black"/>
                </a:solidFill>
                <a:latin typeface="Lucida Sans Unicode"/>
              </a:rPr>
              <a:t>2p</a:t>
            </a:r>
            <a:r>
              <a:rPr lang="en-US" baseline="30000">
                <a:solidFill>
                  <a:prstClr val="black"/>
                </a:solidFill>
                <a:latin typeface="Lucida Sans Unicode"/>
              </a:rPr>
              <a:t>6</a:t>
            </a:r>
            <a:endParaRPr lang="en-US">
              <a:solidFill>
                <a:prstClr val="black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04559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21" grpId="0" animBg="1"/>
      <p:bldP spid="22" grpId="0" autoUpdateAnimBg="0"/>
      <p:bldP spid="24" grpId="0" autoUpdateAnimBg="0"/>
      <p:bldP spid="25" grpId="0" animBg="1"/>
      <p:bldP spid="34" grpId="0" autoUpdateAnimBg="0"/>
      <p:bldP spid="35" grpId="0" autoUpdateAnimBg="0"/>
      <p:bldP spid="36" grpId="0" autoUpdateAnimBg="0"/>
      <p:bldP spid="37" grpId="0" animBg="1"/>
      <p:bldP spid="38" grpId="0" animBg="1"/>
      <p:bldP spid="39" grpId="0" autoUpdateAnimBg="0"/>
      <p:bldP spid="40" grpId="0" autoUpdateAnimBg="0"/>
      <p:bldP spid="41" grpId="0" animBg="1"/>
      <p:bldP spid="42" grpId="0" autoUpdateAnimBg="0"/>
      <p:bldP spid="4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Picture 2" descr="http://4.bp.blogspot.com/-ASSY_8M2cOQ/TatpckrghLI/AAAAAAAAAA0/C7-9F29-Sfw/s1600/Single_electron_orbitals.jpg">
            <a:extLst>
              <a:ext uri="{FF2B5EF4-FFF2-40B4-BE49-F238E27FC236}">
                <a16:creationId xmlns:a16="http://schemas.microsoft.com/office/drawing/2014/main" id="{8CC1CF2F-90A7-A448-AF95-8D4EEF51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756" y="2142050"/>
            <a:ext cx="7416478" cy="4582539"/>
          </a:xfrm>
          <a:prstGeom prst="rect">
            <a:avLst/>
          </a:prstGeom>
          <a:noFill/>
        </p:spPr>
      </p:pic>
      <p:sp>
        <p:nvSpPr>
          <p:cNvPr id="6" name="2 CuadroTexto">
            <a:extLst>
              <a:ext uri="{FF2B5EF4-FFF2-40B4-BE49-F238E27FC236}">
                <a16:creationId xmlns:a16="http://schemas.microsoft.com/office/drawing/2014/main" id="{F5317D5E-C742-7643-A0AE-9043964E3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99" y="824415"/>
            <a:ext cx="9163792" cy="130420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2170113" algn="just">
              <a:lnSpc>
                <a:spcPct val="150000"/>
              </a:lnSpc>
              <a:defRPr/>
            </a:pPr>
            <a:r>
              <a:rPr lang="es-MX" alt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la región del espacio en que la probabilidad de encontrar el electrón es del 90%. Esta región del espacio es el resultado de las funciones de ondas permitidas de la ecuación de </a:t>
            </a:r>
            <a:r>
              <a:rPr lang="es-MX" altLang="es-CL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Schrödinger</a:t>
            </a:r>
            <a:r>
              <a:rPr lang="es-MX" alt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ES" altLang="es-CL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24 CuadroTexto">
            <a:extLst>
              <a:ext uri="{FF2B5EF4-FFF2-40B4-BE49-F238E27FC236}">
                <a16:creationId xmlns:a16="http://schemas.microsoft.com/office/drawing/2014/main" id="{D100E671-CB90-A842-A8E3-DC4F5A2AD44F}"/>
              </a:ext>
            </a:extLst>
          </p:cNvPr>
          <p:cNvSpPr txBox="1"/>
          <p:nvPr/>
        </p:nvSpPr>
        <p:spPr>
          <a:xfrm>
            <a:off x="127585" y="809734"/>
            <a:ext cx="2133600" cy="461665"/>
          </a:xfrm>
          <a:prstGeom prst="rect">
            <a:avLst/>
          </a:prstGeom>
          <a:solidFill>
            <a:srgbClr val="FF9933"/>
          </a:solidFill>
          <a:ln w="28575">
            <a:solidFill>
              <a:srgbClr val="FF993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</a:t>
            </a:r>
          </a:p>
        </p:txBody>
      </p:sp>
      <p:sp>
        <p:nvSpPr>
          <p:cNvPr id="8" name="25 CuadroTexto">
            <a:extLst>
              <a:ext uri="{FF2B5EF4-FFF2-40B4-BE49-F238E27FC236}">
                <a16:creationId xmlns:a16="http://schemas.microsoft.com/office/drawing/2014/main" id="{B3E42759-FFFA-CC4E-92EF-E7D613887D1E}"/>
              </a:ext>
            </a:extLst>
          </p:cNvPr>
          <p:cNvSpPr txBox="1"/>
          <p:nvPr/>
        </p:nvSpPr>
        <p:spPr>
          <a:xfrm>
            <a:off x="5443226" y="2642145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b="1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s</a:t>
            </a:r>
          </a:p>
        </p:txBody>
      </p:sp>
      <p:sp>
        <p:nvSpPr>
          <p:cNvPr id="9" name="26 CuadroTexto">
            <a:extLst>
              <a:ext uri="{FF2B5EF4-FFF2-40B4-BE49-F238E27FC236}">
                <a16:creationId xmlns:a16="http://schemas.microsoft.com/office/drawing/2014/main" id="{9E1F4923-A360-8240-ADAA-26B88B6F9310}"/>
              </a:ext>
            </a:extLst>
          </p:cNvPr>
          <p:cNvSpPr txBox="1"/>
          <p:nvPr/>
        </p:nvSpPr>
        <p:spPr>
          <a:xfrm>
            <a:off x="6531590" y="3801216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b="1" dirty="0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p</a:t>
            </a:r>
          </a:p>
        </p:txBody>
      </p:sp>
      <p:sp>
        <p:nvSpPr>
          <p:cNvPr id="10" name="27 CuadroTexto">
            <a:extLst>
              <a:ext uri="{FF2B5EF4-FFF2-40B4-BE49-F238E27FC236}">
                <a16:creationId xmlns:a16="http://schemas.microsoft.com/office/drawing/2014/main" id="{C70DE33B-AA1C-5249-B99E-AEBF832B8BDA}"/>
              </a:ext>
            </a:extLst>
          </p:cNvPr>
          <p:cNvSpPr txBox="1"/>
          <p:nvPr/>
        </p:nvSpPr>
        <p:spPr>
          <a:xfrm>
            <a:off x="7472607" y="4955035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d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A1B8BFC2-B08D-404C-A8F2-D6C93636A740}"/>
              </a:ext>
            </a:extLst>
          </p:cNvPr>
          <p:cNvSpPr txBox="1"/>
          <p:nvPr/>
        </p:nvSpPr>
        <p:spPr>
          <a:xfrm>
            <a:off x="3993" y="5889313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tipo f</a:t>
            </a:r>
          </a:p>
        </p:txBody>
      </p:sp>
      <p:sp>
        <p:nvSpPr>
          <p:cNvPr id="13" name="15 Rectángulo">
            <a:extLst>
              <a:ext uri="{FF2B5EF4-FFF2-40B4-BE49-F238E27FC236}">
                <a16:creationId xmlns:a16="http://schemas.microsoft.com/office/drawing/2014/main" id="{88DE25B8-9FC9-4943-A56E-860131DC5F10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Orbitales Atómicos</a:t>
            </a:r>
          </a:p>
        </p:txBody>
      </p:sp>
    </p:spTree>
    <p:extLst>
      <p:ext uri="{BB962C8B-B14F-4D97-AF65-F5344CB8AC3E}">
        <p14:creationId xmlns:p14="http://schemas.microsoft.com/office/powerpoint/2010/main" val="2046439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8B02DCA8-37B0-D140-B016-573F59260E9E}"/>
              </a:ext>
            </a:extLst>
          </p:cNvPr>
          <p:cNvSpPr txBox="1"/>
          <p:nvPr/>
        </p:nvSpPr>
        <p:spPr>
          <a:xfrm>
            <a:off x="471526" y="1461216"/>
            <a:ext cx="8276938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453"/>
              </a:spcBef>
            </a:pP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us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anc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as que p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spc="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een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nes</a:t>
            </a:r>
            <a:r>
              <a:rPr lang="es-ES_tradnl" sz="2000" spc="25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des</a:t>
            </a:r>
            <a:r>
              <a:rPr lang="es-ES_tradnl"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</a:t>
            </a:r>
            <a:r>
              <a:rPr lang="es-ES_tradnl"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ados</a:t>
            </a:r>
            <a:endParaRPr lang="es-ES_tradn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95825"/>
              </a:lnSpc>
              <a:spcBef>
                <a:spcPts val="1453"/>
              </a:spcBef>
            </a:pP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at</a:t>
            </a:r>
            <a:r>
              <a:rPr lang="es-ES_tradnl" sz="2000" spc="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í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das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</a:t>
            </a:r>
            <a:r>
              <a:rPr lang="es-ES_tradnl" sz="2000" spc="2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campos magn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cos </a:t>
            </a:r>
            <a:endParaRPr lang="es-ES_tradn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18416EE3-0B92-B740-BFFF-1614166E28D7}"/>
              </a:ext>
            </a:extLst>
          </p:cNvPr>
          <p:cNvSpPr txBox="1"/>
          <p:nvPr/>
        </p:nvSpPr>
        <p:spPr>
          <a:xfrm>
            <a:off x="364337" y="2949723"/>
            <a:ext cx="9003016" cy="11245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lang="es-ES" sz="20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¿Cuál es la configuración electrónica para el nitrógeno (Z=7)?</a:t>
            </a:r>
            <a:r>
              <a:rPr lang="es-ES" sz="2400" spc="0" dirty="0">
                <a:solidFill>
                  <a:srgbClr val="23405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marL="12700">
              <a:lnSpc>
                <a:spcPts val="2555"/>
              </a:lnSpc>
              <a:spcBef>
                <a:spcPts val="127"/>
              </a:spcBef>
            </a:pPr>
            <a:endParaRPr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88C57A8A-F46E-9C4D-BEBA-88C3CB7C64F7}"/>
              </a:ext>
            </a:extLst>
          </p:cNvPr>
          <p:cNvSpPr txBox="1"/>
          <p:nvPr/>
        </p:nvSpPr>
        <p:spPr>
          <a:xfrm>
            <a:off x="561107" y="4195306"/>
            <a:ext cx="5361759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nfi</a:t>
            </a:r>
            <a:r>
              <a:rPr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urac</a:t>
            </a:r>
            <a:r>
              <a:rPr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sz="2000" spc="8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-1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ect</a:t>
            </a:r>
            <a:r>
              <a:rPr sz="2000" spc="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sz="2000" spc="-1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</a:t>
            </a:r>
            <a:r>
              <a:rPr sz="2000" spc="6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endParaRPr lang="es-ES" sz="2000" spc="69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sz="28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N: </a:t>
            </a:r>
            <a:r>
              <a:rPr sz="28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sz="2800" b="1" spc="0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8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2s</a:t>
            </a:r>
            <a:r>
              <a:rPr sz="2800" b="1" spc="0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800" b="1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2800" b="1" spc="0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endParaRPr sz="28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8" name="15 Rectángulo">
            <a:extLst>
              <a:ext uri="{FF2B5EF4-FFF2-40B4-BE49-F238E27FC236}">
                <a16:creationId xmlns:a16="http://schemas.microsoft.com/office/drawing/2014/main" id="{00C5121A-93B2-AB4F-BE8D-B96F24E674D8}"/>
              </a:ext>
            </a:extLst>
          </p:cNvPr>
          <p:cNvSpPr/>
          <p:nvPr/>
        </p:nvSpPr>
        <p:spPr>
          <a:xfrm>
            <a:off x="1392258" y="31924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Sustancias Paramagnéticas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4E4856-EEB9-D04B-9EB2-716CF02AB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5" t="9915" r="19788" b="51623"/>
          <a:stretch/>
        </p:blipFill>
        <p:spPr>
          <a:xfrm>
            <a:off x="4245554" y="4805708"/>
            <a:ext cx="5121799" cy="1124566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CFD16E12-25C6-A54E-BA6B-28BDAD293A86}"/>
              </a:ext>
            </a:extLst>
          </p:cNvPr>
          <p:cNvSpPr txBox="1"/>
          <p:nvPr/>
        </p:nvSpPr>
        <p:spPr>
          <a:xfrm>
            <a:off x="4393958" y="5862646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sz="2000" b="1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E899C398-AEBA-C640-88EB-02822008226E}"/>
              </a:ext>
            </a:extLst>
          </p:cNvPr>
          <p:cNvSpPr txBox="1"/>
          <p:nvPr/>
        </p:nvSpPr>
        <p:spPr>
          <a:xfrm>
            <a:off x="5775928" y="5859613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b="1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AC109847-A363-464A-97DD-7E36B09ACA5C}"/>
              </a:ext>
            </a:extLst>
          </p:cNvPr>
          <p:cNvSpPr txBox="1"/>
          <p:nvPr/>
        </p:nvSpPr>
        <p:spPr>
          <a:xfrm>
            <a:off x="6968971" y="5843641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717BBBFE-E5E7-E945-95FF-8D7BE6D712C2}"/>
              </a:ext>
            </a:extLst>
          </p:cNvPr>
          <p:cNvSpPr txBox="1"/>
          <p:nvPr/>
        </p:nvSpPr>
        <p:spPr>
          <a:xfrm>
            <a:off x="7713599" y="5858776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909B0AA8-5C4C-0C4E-9239-340C063702DC}"/>
              </a:ext>
            </a:extLst>
          </p:cNvPr>
          <p:cNvSpPr txBox="1"/>
          <p:nvPr/>
        </p:nvSpPr>
        <p:spPr>
          <a:xfrm>
            <a:off x="8502229" y="5843641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3375"/>
              </a:lnSpc>
              <a:spcBef>
                <a:spcPts val="168"/>
              </a:spcBef>
            </a:pPr>
            <a:r>
              <a:rPr lang="es-ES" sz="2000" b="1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2000" b="1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467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B3FA1544-42CF-7742-8002-FA3243B618D9}"/>
              </a:ext>
            </a:extLst>
          </p:cNvPr>
          <p:cNvSpPr/>
          <p:nvPr/>
        </p:nvSpPr>
        <p:spPr>
          <a:xfrm>
            <a:off x="4952478" y="4650509"/>
            <a:ext cx="4829556" cy="943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8537BF4F-FE8F-5743-A707-099D57C889AE}"/>
              </a:ext>
            </a:extLst>
          </p:cNvPr>
          <p:cNvSpPr txBox="1"/>
          <p:nvPr/>
        </p:nvSpPr>
        <p:spPr>
          <a:xfrm>
            <a:off x="6070903" y="5736258"/>
            <a:ext cx="68620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3237A3FD-599F-4D46-B8D4-A078B5229BF4}"/>
              </a:ext>
            </a:extLst>
          </p:cNvPr>
          <p:cNvSpPr txBox="1"/>
          <p:nvPr/>
        </p:nvSpPr>
        <p:spPr>
          <a:xfrm>
            <a:off x="7414436" y="5736258"/>
            <a:ext cx="70906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A4CA94C3-C252-324E-A3DD-E54A2B3A891C}"/>
              </a:ext>
            </a:extLst>
          </p:cNvPr>
          <p:cNvSpPr txBox="1"/>
          <p:nvPr/>
        </p:nvSpPr>
        <p:spPr>
          <a:xfrm>
            <a:off x="9058324" y="5736258"/>
            <a:ext cx="708939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7564DD0A-80B7-2E41-9577-0F3A736FF0C1}"/>
              </a:ext>
            </a:extLst>
          </p:cNvPr>
          <p:cNvSpPr txBox="1"/>
          <p:nvPr/>
        </p:nvSpPr>
        <p:spPr>
          <a:xfrm>
            <a:off x="5056554" y="5749059"/>
            <a:ext cx="68582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51AD949B-9A8C-6640-8270-251B8D3A325C}"/>
              </a:ext>
            </a:extLst>
          </p:cNvPr>
          <p:cNvSpPr txBox="1"/>
          <p:nvPr/>
        </p:nvSpPr>
        <p:spPr>
          <a:xfrm>
            <a:off x="8272194" y="5749059"/>
            <a:ext cx="70868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sz="200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15 Rectángulo">
            <a:extLst>
              <a:ext uri="{FF2B5EF4-FFF2-40B4-BE49-F238E27FC236}">
                <a16:creationId xmlns:a16="http://schemas.microsoft.com/office/drawing/2014/main" id="{B08B818D-38BC-E94B-A0C1-998BFFF5E2A5}"/>
              </a:ext>
            </a:extLst>
          </p:cNvPr>
          <p:cNvSpPr/>
          <p:nvPr/>
        </p:nvSpPr>
        <p:spPr>
          <a:xfrm>
            <a:off x="1382925" y="31924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Sustancias Diamagnéticas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E087D87-51F7-5442-BF68-E6C2AF9FDDBF}"/>
              </a:ext>
            </a:extLst>
          </p:cNvPr>
          <p:cNvSpPr/>
          <p:nvPr/>
        </p:nvSpPr>
        <p:spPr>
          <a:xfrm>
            <a:off x="624898" y="4804293"/>
            <a:ext cx="6096000" cy="10284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CL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nfi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urac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lang="es-CL" spc="8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ect</a:t>
            </a:r>
            <a:r>
              <a:rPr lang="es-CL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lang="es-CL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</a:t>
            </a:r>
            <a:r>
              <a:rPr lang="es-CL" spc="6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Ne: </a:t>
            </a: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CL" sz="2400" b="1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2s</a:t>
            </a:r>
            <a:r>
              <a:rPr lang="es-CL" sz="2400" b="1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CL" sz="2400" b="1" baseline="2174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C8DE81-634C-E548-A47E-91B1560307B5}"/>
              </a:ext>
            </a:extLst>
          </p:cNvPr>
          <p:cNvSpPr/>
          <p:nvPr/>
        </p:nvSpPr>
        <p:spPr>
          <a:xfrm>
            <a:off x="471526" y="3181703"/>
            <a:ext cx="85867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</a:t>
            </a:r>
          </a:p>
          <a:p>
            <a:pPr marL="12700">
              <a:lnSpc>
                <a:spcPct val="150000"/>
              </a:lnSpc>
              <a:spcBef>
                <a:spcPts val="127"/>
              </a:spcBef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¿Cuál es la configuración electrónica para el neón (Z=10)?</a:t>
            </a:r>
            <a:r>
              <a:rPr lang="es-ES" sz="2000" dirty="0">
                <a:solidFill>
                  <a:srgbClr val="23405F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EE4088CF-5D68-1443-99A5-21F11D030376}"/>
              </a:ext>
            </a:extLst>
          </p:cNvPr>
          <p:cNvSpPr txBox="1"/>
          <p:nvPr/>
        </p:nvSpPr>
        <p:spPr>
          <a:xfrm>
            <a:off x="703941" y="1684965"/>
            <a:ext cx="8276938" cy="959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453"/>
              </a:spcBef>
            </a:pPr>
            <a:r>
              <a:rPr sz="2000" spc="-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us</a:t>
            </a:r>
            <a:r>
              <a:rPr sz="2000" spc="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anc</a:t>
            </a:r>
            <a:r>
              <a:rPr sz="2000" spc="-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as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que </a:t>
            </a:r>
            <a:r>
              <a:rPr lang="es-ES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 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9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een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-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</a:t>
            </a:r>
            <a:r>
              <a:rPr sz="2000" spc="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</a:t>
            </a:r>
            <a:r>
              <a:rPr sz="2000" spc="-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nes</a:t>
            </a:r>
            <a:r>
              <a:rPr lang="es-CL" sz="2000" spc="25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des</a:t>
            </a:r>
            <a:r>
              <a:rPr sz="2000" spc="-1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</a:t>
            </a:r>
            <a:r>
              <a:rPr sz="2000" spc="-1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ados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95825"/>
              </a:lnSpc>
              <a:spcBef>
                <a:spcPts val="1453"/>
              </a:spcBef>
            </a:pP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lang="es-ES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repelidas</a:t>
            </a:r>
            <a:r>
              <a:rPr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por</a:t>
            </a:r>
            <a:r>
              <a:rPr sz="2000" spc="2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campos magn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</a:t>
            </a:r>
            <a:r>
              <a:rPr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cos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0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22</a:t>
            </a:fld>
            <a:endParaRPr lang="es-C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FEB5739-4EE1-AE44-A74F-4EDEFAD8C496}"/>
              </a:ext>
            </a:extLst>
          </p:cNvPr>
          <p:cNvSpPr txBox="1"/>
          <p:nvPr/>
        </p:nvSpPr>
        <p:spPr>
          <a:xfrm>
            <a:off x="95955" y="269669"/>
            <a:ext cx="8885816" cy="51552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Como Escribir una Configuración Electrónica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80162D62-FCAF-3A4B-84E7-F018999891E4}"/>
              </a:ext>
            </a:extLst>
          </p:cNvPr>
          <p:cNvSpPr txBox="1">
            <a:spLocks noChangeArrowheads="1"/>
          </p:cNvSpPr>
          <p:nvPr/>
        </p:nvSpPr>
        <p:spPr>
          <a:xfrm>
            <a:off x="219919" y="1838061"/>
            <a:ext cx="9306046" cy="720000"/>
          </a:xfrm>
          <a:prstGeom prst="rect">
            <a:avLst/>
          </a:prstGeom>
          <a:ln w="28575">
            <a:noFill/>
          </a:ln>
        </p:spPr>
        <p:txBody>
          <a:bodyPr anchor="ctr"/>
          <a:lstStyle/>
          <a:p>
            <a:pPr marR="0" lvl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2. </a:t>
            </a:r>
            <a:r>
              <a:rPr kumimoji="0" lang="es-ES_tradnl" sz="2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Ubicar los electrones en cada uno de los niveles de energía, comenzando desde el nivel más cercano al núcleo.</a:t>
            </a:r>
          </a:p>
        </p:txBody>
      </p:sp>
      <p:graphicFrame>
        <p:nvGraphicFramePr>
          <p:cNvPr id="21" name="31 Tabla">
            <a:extLst>
              <a:ext uri="{FF2B5EF4-FFF2-40B4-BE49-F238E27FC236}">
                <a16:creationId xmlns:a16="http://schemas.microsoft.com/office/drawing/2014/main" id="{256F2D70-21A5-0547-9FDA-879B371FA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575687"/>
              </p:ext>
            </p:extLst>
          </p:nvPr>
        </p:nvGraphicFramePr>
        <p:xfrm>
          <a:off x="3021617" y="3521842"/>
          <a:ext cx="4543355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8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68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ORBITAL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NÚMERO ELECTRONES</a:t>
                      </a:r>
                      <a:r>
                        <a:rPr lang="es-ES" sz="2000" b="1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MÁXIMOS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6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10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14</a:t>
                      </a:r>
                      <a:endParaRPr lang="es-ES" sz="20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32 Rectángulo">
            <a:extLst>
              <a:ext uri="{FF2B5EF4-FFF2-40B4-BE49-F238E27FC236}">
                <a16:creationId xmlns:a16="http://schemas.microsoft.com/office/drawing/2014/main" id="{7DF486CC-8D95-BB45-8633-07AD6EA24411}"/>
              </a:ext>
            </a:extLst>
          </p:cNvPr>
          <p:cNvSpPr/>
          <p:nvPr/>
        </p:nvSpPr>
        <p:spPr>
          <a:xfrm>
            <a:off x="219919" y="5820330"/>
            <a:ext cx="10521387" cy="977191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lvl="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s-ES_tradn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4.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Verificar que la suma de los superíndices sea igual al número de electrones del átomo. </a:t>
            </a:r>
          </a:p>
        </p:txBody>
      </p:sp>
      <p:sp>
        <p:nvSpPr>
          <p:cNvPr id="23" name="40 Rectángulo">
            <a:extLst>
              <a:ext uri="{FF2B5EF4-FFF2-40B4-BE49-F238E27FC236}">
                <a16:creationId xmlns:a16="http://schemas.microsoft.com/office/drawing/2014/main" id="{7C9CC5DF-1E68-E24B-A86D-054B323D1C6A}"/>
              </a:ext>
            </a:extLst>
          </p:cNvPr>
          <p:cNvSpPr/>
          <p:nvPr/>
        </p:nvSpPr>
        <p:spPr>
          <a:xfrm>
            <a:off x="219919" y="1092162"/>
            <a:ext cx="8538258" cy="515526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s-ES_tradn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Conocer el número de electrones del átomo (Z = p</a:t>
            </a:r>
            <a:r>
              <a:rPr lang="es-ES_tradn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e-).</a:t>
            </a:r>
          </a:p>
        </p:txBody>
      </p:sp>
      <p:sp>
        <p:nvSpPr>
          <p:cNvPr id="25" name="45 Rectángulo">
            <a:extLst>
              <a:ext uri="{FF2B5EF4-FFF2-40B4-BE49-F238E27FC236}">
                <a16:creationId xmlns:a16="http://schemas.microsoft.com/office/drawing/2014/main" id="{D53A4A2A-9F1D-AA4E-B214-2223A63DA3D1}"/>
              </a:ext>
            </a:extLst>
          </p:cNvPr>
          <p:cNvSpPr/>
          <p:nvPr/>
        </p:nvSpPr>
        <p:spPr>
          <a:xfrm>
            <a:off x="219919" y="2729179"/>
            <a:ext cx="8445661" cy="515526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lvl="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es-ES_tradn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3.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Respetar la capacidad máxima de e- de cada sub-nivel</a:t>
            </a:r>
          </a:p>
        </p:txBody>
      </p:sp>
    </p:spTree>
    <p:extLst>
      <p:ext uri="{BB962C8B-B14F-4D97-AF65-F5344CB8AC3E}">
        <p14:creationId xmlns:p14="http://schemas.microsoft.com/office/powerpoint/2010/main" val="2768886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  <a:ln>
            <a:noFill/>
          </a:ln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2D8299-BF19-3F47-AD90-95E0DB4F0FCA}"/>
              </a:ext>
            </a:extLst>
          </p:cNvPr>
          <p:cNvSpPr txBox="1"/>
          <p:nvPr/>
        </p:nvSpPr>
        <p:spPr>
          <a:xfrm>
            <a:off x="223775" y="260648"/>
            <a:ext cx="8952497" cy="66898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Formas de Escribir una Configuración Electrónica</a:t>
            </a:r>
          </a:p>
        </p:txBody>
      </p:sp>
      <p:sp>
        <p:nvSpPr>
          <p:cNvPr id="20" name="25 CuadroTexto">
            <a:extLst>
              <a:ext uri="{FF2B5EF4-FFF2-40B4-BE49-F238E27FC236}">
                <a16:creationId xmlns:a16="http://schemas.microsoft.com/office/drawing/2014/main" id="{22DE452B-AB98-F746-830C-EBEE595E9E74}"/>
              </a:ext>
            </a:extLst>
          </p:cNvPr>
          <p:cNvSpPr txBox="1"/>
          <p:nvPr/>
        </p:nvSpPr>
        <p:spPr>
          <a:xfrm>
            <a:off x="468775" y="2320536"/>
            <a:ext cx="887199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disponen los electrones según la capacidad de niveles y subniveles</a:t>
            </a:r>
          </a:p>
        </p:txBody>
      </p:sp>
      <p:sp>
        <p:nvSpPr>
          <p:cNvPr id="21" name="13 CuadroTexto">
            <a:extLst>
              <a:ext uri="{FF2B5EF4-FFF2-40B4-BE49-F238E27FC236}">
                <a16:creationId xmlns:a16="http://schemas.microsoft.com/office/drawing/2014/main" id="{F61D8F70-BEA7-3F40-87D4-CA5EEE2D6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76" y="1496766"/>
            <a:ext cx="1616599" cy="5155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 GLOBAL</a:t>
            </a:r>
          </a:p>
        </p:txBody>
      </p:sp>
      <p:sp>
        <p:nvSpPr>
          <p:cNvPr id="23" name="34 CuadroTexto">
            <a:extLst>
              <a:ext uri="{FF2B5EF4-FFF2-40B4-BE49-F238E27FC236}">
                <a16:creationId xmlns:a16="http://schemas.microsoft.com/office/drawing/2014/main" id="{FA2B0D19-C080-0A44-BFCA-E95B6DC60BF9}"/>
              </a:ext>
            </a:extLst>
          </p:cNvPr>
          <p:cNvSpPr txBox="1"/>
          <p:nvPr/>
        </p:nvSpPr>
        <p:spPr>
          <a:xfrm>
            <a:off x="468775" y="3116484"/>
            <a:ext cx="9510505" cy="275973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Escribir la configuración electrónica del sodio </a:t>
            </a:r>
            <a:r>
              <a:rPr lang="es-CL" sz="2000" b="1" baseline="-25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11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Na: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Na tiene 11 electrones, por tanto su </a:t>
            </a:r>
            <a:r>
              <a:rPr 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configuración electrónica global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será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2800" dirty="0">
              <a:solidFill>
                <a:srgbClr val="FFC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2800" b="1" baseline="300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 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2p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CL" sz="28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3s</a:t>
            </a:r>
            <a:r>
              <a:rPr lang="es-CL" sz="2800" b="1" baseline="30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2800" b="1" baseline="300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7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26 CuadroTexto">
            <a:extLst>
              <a:ext uri="{FF2B5EF4-FFF2-40B4-BE49-F238E27FC236}">
                <a16:creationId xmlns:a16="http://schemas.microsoft.com/office/drawing/2014/main" id="{DDC774DC-66FC-7147-801F-0677E31DD0A4}"/>
              </a:ext>
            </a:extLst>
          </p:cNvPr>
          <p:cNvSpPr txBox="1"/>
          <p:nvPr/>
        </p:nvSpPr>
        <p:spPr>
          <a:xfrm>
            <a:off x="453202" y="1524815"/>
            <a:ext cx="8511392" cy="95859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indica en un corchete el gas noble anterior al elemento configurado, luego se escribe la configuración de capa de valencia del elemento</a:t>
            </a:r>
          </a:p>
        </p:txBody>
      </p:sp>
      <p:sp>
        <p:nvSpPr>
          <p:cNvPr id="23" name="35 CuadroTexto">
            <a:extLst>
              <a:ext uri="{FF2B5EF4-FFF2-40B4-BE49-F238E27FC236}">
                <a16:creationId xmlns:a16="http://schemas.microsoft.com/office/drawing/2014/main" id="{EEFF1303-1B4E-F544-9BF9-FE9AE9E0B142}"/>
              </a:ext>
            </a:extLst>
          </p:cNvPr>
          <p:cNvSpPr txBox="1"/>
          <p:nvPr/>
        </p:nvSpPr>
        <p:spPr>
          <a:xfrm>
            <a:off x="453202" y="3076348"/>
            <a:ext cx="8229600" cy="169277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configuración electrónica global externa del </a:t>
            </a:r>
            <a:r>
              <a:rPr 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sodio 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será: </a:t>
            </a: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CL" sz="2000" b="1" dirty="0">
              <a:solidFill>
                <a:srgbClr val="FF993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L" sz="3200" b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[Ne] 3s</a:t>
            </a:r>
            <a:r>
              <a:rPr lang="es-CL" sz="3200" b="1" baseline="30000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24" name="13 CuadroTexto">
            <a:extLst>
              <a:ext uri="{FF2B5EF4-FFF2-40B4-BE49-F238E27FC236}">
                <a16:creationId xmlns:a16="http://schemas.microsoft.com/office/drawing/2014/main" id="{2F4BECC7-6A05-0946-8B3F-4638DCEC7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52" y="416352"/>
            <a:ext cx="3678963" cy="5155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0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 GLOBAL EXTERNA</a:t>
            </a:r>
          </a:p>
        </p:txBody>
      </p:sp>
    </p:spTree>
    <p:extLst>
      <p:ext uri="{BB962C8B-B14F-4D97-AF65-F5344CB8AC3E}">
        <p14:creationId xmlns:p14="http://schemas.microsoft.com/office/powerpoint/2010/main" val="1337381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0C8139-585F-449A-9579-198293CB2287}"/>
              </a:ext>
            </a:extLst>
          </p:cNvPr>
          <p:cNvSpPr txBox="1"/>
          <p:nvPr/>
        </p:nvSpPr>
        <p:spPr>
          <a:xfrm>
            <a:off x="231672" y="1001412"/>
            <a:ext cx="9127482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En 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los 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metales de transición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, los </a:t>
            </a:r>
            <a:r>
              <a:rPr kumimoji="0" lang="es-ES" sz="2000" b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subniveles d están parcialmente llenos, o forman cationes con facilidad que tienen este subnivel incompleto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. La serie de metales de transición, desde el escandio hasta el cobre. En esta serie, los electrones adicionales se acomodan en los orbitales</a:t>
            </a:r>
            <a:r>
              <a:rPr kumimoji="0" lang="es-ES" sz="2000" b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3d 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siguiendo la regla de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Hund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. </a:t>
            </a:r>
            <a:r>
              <a:rPr kumimoji="0" lang="es-ES" sz="2000" b="1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Sin </a:t>
            </a:r>
            <a:r>
              <a:rPr kumimoji="0" lang="es-CL" sz="2000" b="1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embargo, hay dos irregularidades</a:t>
            </a:r>
            <a:r>
              <a:rPr kumimoji="0" lang="es-CL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0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3EDA69-9372-4A52-A743-BCA6C1FE7C88}"/>
              </a:ext>
            </a:extLst>
          </p:cNvPr>
          <p:cNvSpPr txBox="1"/>
          <p:nvPr/>
        </p:nvSpPr>
        <p:spPr>
          <a:xfrm>
            <a:off x="231671" y="138922"/>
            <a:ext cx="3855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Excepción a la Regla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983D3D8-5B3D-3F45-95B6-D3186AE70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6"/>
          <a:stretch/>
        </p:blipFill>
        <p:spPr>
          <a:xfrm>
            <a:off x="6981929" y="3605362"/>
            <a:ext cx="4978399" cy="272777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4ADAE87-CCA5-4F4F-9E9D-08F75B63B04C}"/>
              </a:ext>
            </a:extLst>
          </p:cNvPr>
          <p:cNvSpPr/>
          <p:nvPr/>
        </p:nvSpPr>
        <p:spPr>
          <a:xfrm>
            <a:off x="324568" y="3572419"/>
            <a:ext cx="6495120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configuración electrónica del cromo (</a:t>
            </a:r>
            <a:r>
              <a:rPr lang="es-ES" sz="2000" i="1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 =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24) es 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[Ar]4s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y no [Ar]4s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como se podría esperar. En el cobre (Z = 29) se observa el mismo patrón, ya que su configuración electrónica es 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[Ar]4s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="1" baseline="30000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10</a:t>
            </a:r>
            <a:r>
              <a:rPr lang="es-ES" sz="2000" b="1" dirty="0">
                <a:solidFill>
                  <a:srgbClr val="008F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lugar de [Ar]4s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3d</a:t>
            </a:r>
            <a:r>
              <a:rPr lang="es-ES" sz="2000" baseline="30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9</a:t>
            </a:r>
            <a:r>
              <a:rPr lang="es-ES" sz="2000" dirty="0">
                <a:solidFill>
                  <a:srgbClr val="5B9BD5">
                    <a:lumMod val="75000"/>
                  </a:srgb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466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0C8139-585F-449A-9579-198293CB2287}"/>
              </a:ext>
            </a:extLst>
          </p:cNvPr>
          <p:cNvSpPr txBox="1"/>
          <p:nvPr/>
        </p:nvSpPr>
        <p:spPr>
          <a:xfrm>
            <a:off x="231671" y="843549"/>
            <a:ext cx="927703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Esta distribución se explica porque hay una estabilidad ligeramente mayor con los subniveles casi llenos (3d</a:t>
            </a:r>
            <a:r>
              <a:rPr kumimoji="0" lang="es-ES" sz="2000" u="none" strike="noStrike" kern="1200" cap="none" spc="0" normalizeH="0" baseline="3000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) y completamente llenos (3d</a:t>
            </a:r>
            <a:r>
              <a:rPr kumimoji="0" lang="es-ES" sz="2000" u="none" strike="noStrike" kern="1200" cap="none" spc="0" normalizeH="0" baseline="3000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10</a:t>
            </a:r>
            <a:r>
              <a:rPr kumimoji="0" lang="es-ES" sz="2000" u="none" strike="noStrike" kern="1200" cap="none" spc="0" normalizeH="0" baseline="0" noProof="0" dirty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4B2410-2D4D-41D6-98F3-F8003A9D0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6"/>
          <a:stretch/>
        </p:blipFill>
        <p:spPr>
          <a:xfrm>
            <a:off x="8723478" y="2838283"/>
            <a:ext cx="3372567" cy="184790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63EDA69-9372-4A52-A743-BCA6C1FE7C88}"/>
              </a:ext>
            </a:extLst>
          </p:cNvPr>
          <p:cNvSpPr txBox="1"/>
          <p:nvPr/>
        </p:nvSpPr>
        <p:spPr>
          <a:xfrm>
            <a:off x="231671" y="138922"/>
            <a:ext cx="3855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Excepción a la Regla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9F97ED-B6ED-4783-8C5B-D845A3B1E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43" y="2339958"/>
            <a:ext cx="7090299" cy="16636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E31E197-AEA0-4A56-AE78-FF7AB5BEC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743" y="4259386"/>
            <a:ext cx="6945571" cy="194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1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7" name="14 Rectángulo">
            <a:extLst>
              <a:ext uri="{FF2B5EF4-FFF2-40B4-BE49-F238E27FC236}">
                <a16:creationId xmlns:a16="http://schemas.microsoft.com/office/drawing/2014/main" id="{F78B18CC-6A88-0947-B294-2D1BD18108D5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0" name="34 Rectángulo">
            <a:extLst>
              <a:ext uri="{FF2B5EF4-FFF2-40B4-BE49-F238E27FC236}">
                <a16:creationId xmlns:a16="http://schemas.microsoft.com/office/drawing/2014/main" id="{35069EAA-BAAB-6340-A372-57445E62420C}"/>
              </a:ext>
            </a:extLst>
          </p:cNvPr>
          <p:cNvSpPr/>
          <p:nvPr/>
        </p:nvSpPr>
        <p:spPr>
          <a:xfrm>
            <a:off x="1676544" y="15241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 w="9525"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Formación de Iones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09AA0D1D-7609-D943-9597-16A6732B4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62284"/>
            <a:ext cx="9201186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243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Átomo o grupos de átomos que tienen carga positiva (+) o negativa(-). Si son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positivos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se denominan  </a:t>
            </a:r>
            <a:r>
              <a:rPr kumimoji="0" lang="es-ES" altLang="es-CL" sz="2000" b="0" i="0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cationes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y si son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negativos 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son </a:t>
            </a:r>
            <a:r>
              <a:rPr kumimoji="0" lang="es-ES" altLang="es-CL" sz="2000" b="0" i="0" strike="noStrike" kern="1200" cap="none" spc="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aniones</a:t>
            </a:r>
            <a:r>
              <a:rPr kumimoji="0" lang="es-ES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13" name="67 Rectángulo">
            <a:extLst>
              <a:ext uri="{FF2B5EF4-FFF2-40B4-BE49-F238E27FC236}">
                <a16:creationId xmlns:a16="http://schemas.microsoft.com/office/drawing/2014/main" id="{FC46FC03-98D9-A94F-AE7D-F36912BD0909}"/>
              </a:ext>
            </a:extLst>
          </p:cNvPr>
          <p:cNvSpPr/>
          <p:nvPr/>
        </p:nvSpPr>
        <p:spPr>
          <a:xfrm>
            <a:off x="314740" y="4856730"/>
            <a:ext cx="10184723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Puede ocurrir que el átomo pierda o gane electrones </a:t>
            </a: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(Pero nunca que pierda o gane protones pues esto acarrearía la transformación de ese átomo en otro átomo de un elemento químico diferente), adquiriendo carga eléctrica neta y dando lugar a un </a:t>
            </a: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ion</a:t>
            </a:r>
            <a:r>
              <a:rPr kumimoji="0" lang="es-CL" sz="200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101C80A-E1BE-D646-B80B-A2ACC12CF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00" y="1935157"/>
            <a:ext cx="3738887" cy="269055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6B49B45-DDEB-5645-AFAA-20EBB13D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90" y="1935157"/>
            <a:ext cx="3217690" cy="26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14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5A296F8E-AB68-3F40-865D-67D746FEBE33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object 26">
            <a:extLst>
              <a:ext uri="{FF2B5EF4-FFF2-40B4-BE49-F238E27FC236}">
                <a16:creationId xmlns:a16="http://schemas.microsoft.com/office/drawing/2014/main" id="{CBF2D50A-E402-D44D-9D14-AC40E70A3699}"/>
              </a:ext>
            </a:extLst>
          </p:cNvPr>
          <p:cNvSpPr/>
          <p:nvPr/>
        </p:nvSpPr>
        <p:spPr>
          <a:xfrm>
            <a:off x="0" y="3912108"/>
            <a:ext cx="365760" cy="499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64C3F54F-FA1D-8948-8FB3-21F3081C1C28}"/>
              </a:ext>
            </a:extLst>
          </p:cNvPr>
          <p:cNvSpPr txBox="1"/>
          <p:nvPr/>
        </p:nvSpPr>
        <p:spPr>
          <a:xfrm>
            <a:off x="485891" y="1504992"/>
            <a:ext cx="8870760" cy="1552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3" algn="just">
              <a:lnSpc>
                <a:spcPts val="2555"/>
              </a:lnSpc>
              <a:spcBef>
                <a:spcPts val="127"/>
              </a:spcBef>
            </a:pP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sz="2000" spc="63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4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ES" sz="2000" spc="-1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sz="2000" spc="62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per</a:t>
            </a:r>
            <a:r>
              <a:rPr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erá </a:t>
            </a:r>
            <a:r>
              <a:rPr sz="2000" spc="63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</a:t>
            </a:r>
            <a:r>
              <a:rPr sz="2000" spc="649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ganará </a:t>
            </a:r>
            <a:r>
              <a:rPr sz="2000" spc="63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electrones, has</a:t>
            </a:r>
            <a:r>
              <a:rPr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 </a:t>
            </a:r>
            <a:r>
              <a:rPr sz="2000" spc="62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que se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r>
              <a:rPr lang="es-ES_tradnl"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tabi</a:t>
            </a:r>
            <a:r>
              <a:rPr lang="es-ES_tradnl" sz="20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</a:t>
            </a:r>
            <a:r>
              <a:rPr lang="es-ES_tradnl" sz="20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ce</a:t>
            </a:r>
            <a:r>
              <a:rPr sz="20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4223" algn="just">
              <a:lnSpc>
                <a:spcPct val="150000"/>
              </a:lnSpc>
              <a:spcBef>
                <a:spcPts val="127"/>
              </a:spcBef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forma más común de estabilización es la configuración electrónica de un gas noble.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184E92C5-8FFF-F34F-B264-8ADCED9CD8E1}"/>
              </a:ext>
            </a:extLst>
          </p:cNvPr>
          <p:cNvSpPr txBox="1"/>
          <p:nvPr/>
        </p:nvSpPr>
        <p:spPr>
          <a:xfrm>
            <a:off x="485891" y="3429000"/>
            <a:ext cx="410158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400" b="1" spc="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¿P</a:t>
            </a:r>
            <a:r>
              <a:rPr lang="es-ES" sz="2400" b="1" spc="4" dirty="0" err="1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</a:t>
            </a:r>
            <a:r>
              <a:rPr sz="2400" b="1" spc="-19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4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qué de Gas Noble?</a:t>
            </a:r>
            <a:endParaRPr sz="2400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object 21">
            <a:extLst>
              <a:ext uri="{FF2B5EF4-FFF2-40B4-BE49-F238E27FC236}">
                <a16:creationId xmlns:a16="http://schemas.microsoft.com/office/drawing/2014/main" id="{2317E031-3E3C-A142-943E-195D1D477964}"/>
              </a:ext>
            </a:extLst>
          </p:cNvPr>
          <p:cNvSpPr txBox="1"/>
          <p:nvPr/>
        </p:nvSpPr>
        <p:spPr>
          <a:xfrm>
            <a:off x="485891" y="4259364"/>
            <a:ext cx="9104676" cy="1920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3" algn="just">
              <a:lnSpc>
                <a:spcPct val="150000"/>
              </a:lnSpc>
              <a:spcBef>
                <a:spcPts val="127"/>
              </a:spcBef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Los gases nobles son los elementos que menos tienden a perder o ganar electrones, de hecho, apenas reaccionan bajo condiciones extremas. Por tanto todos los átomos tienden a adquirir una estructura electrónica similar a las de éstos. 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34 Rectángulo">
            <a:extLst>
              <a:ext uri="{FF2B5EF4-FFF2-40B4-BE49-F238E27FC236}">
                <a16:creationId xmlns:a16="http://schemas.microsoft.com/office/drawing/2014/main" id="{8E2606B1-658A-FB4C-AEE6-CCCF37236694}"/>
              </a:ext>
            </a:extLst>
          </p:cNvPr>
          <p:cNvSpPr/>
          <p:nvPr/>
        </p:nvSpPr>
        <p:spPr>
          <a:xfrm>
            <a:off x="1676544" y="152412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 w="9525"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Formación de Iones</a:t>
            </a:r>
          </a:p>
        </p:txBody>
      </p:sp>
    </p:spTree>
    <p:extLst>
      <p:ext uri="{BB962C8B-B14F-4D97-AF65-F5344CB8AC3E}">
        <p14:creationId xmlns:p14="http://schemas.microsoft.com/office/powerpoint/2010/main" val="1079332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8B5D2626-1873-B548-90C7-DC0B34B87FBE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6" name="Picture 2" descr="Resultado de imagen para GIF FORMACION CATIÓN">
            <a:extLst>
              <a:ext uri="{FF2B5EF4-FFF2-40B4-BE49-F238E27FC236}">
                <a16:creationId xmlns:a16="http://schemas.microsoft.com/office/drawing/2014/main" id="{869A1905-94B6-554A-A124-2D5E37E065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1" y="2216391"/>
            <a:ext cx="3598268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4 Rectángulo">
            <a:extLst>
              <a:ext uri="{FF2B5EF4-FFF2-40B4-BE49-F238E27FC236}">
                <a16:creationId xmlns:a16="http://schemas.microsoft.com/office/drawing/2014/main" id="{474C117B-B51D-C64C-9A2A-723117FDFDBE}"/>
              </a:ext>
            </a:extLst>
          </p:cNvPr>
          <p:cNvSpPr/>
          <p:nvPr/>
        </p:nvSpPr>
        <p:spPr>
          <a:xfrm>
            <a:off x="272692" y="1408294"/>
            <a:ext cx="861060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b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pierde electrones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adquiere carga eléctrica positiva y el ion se llama </a:t>
            </a:r>
            <a:r>
              <a:rPr lang="es-CL" sz="2000" b="1" dirty="0">
                <a:solidFill>
                  <a:srgbClr val="FF99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catión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s-CL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</a:t>
            </a:r>
          </a:p>
        </p:txBody>
      </p:sp>
      <p:pic>
        <p:nvPicPr>
          <p:cNvPr id="8" name="Picture 4" descr="https://lh5.googleusercontent.com/myQxWirhaEg4Wn7_7SKmvoYrZnRsYiemNIoHVbHWVAfOxk1JJIEZ3mAhCfvvznfFLJtLUs6qCguB6TPFamTVK-7zLwOBo3CYd4c7t3h8Po40y6xsHj3nusRRbZwn42tOXNkNlLc">
            <a:extLst>
              <a:ext uri="{FF2B5EF4-FFF2-40B4-BE49-F238E27FC236}">
                <a16:creationId xmlns:a16="http://schemas.microsoft.com/office/drawing/2014/main" id="{441488E9-7E45-E24A-9FE1-D7D30931B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8729" y="2955287"/>
            <a:ext cx="6108667" cy="303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34 Rectángulo">
            <a:extLst>
              <a:ext uri="{FF2B5EF4-FFF2-40B4-BE49-F238E27FC236}">
                <a16:creationId xmlns:a16="http://schemas.microsoft.com/office/drawing/2014/main" id="{1B37B632-D5B6-8143-9A2D-DFD1984B1F42}"/>
              </a:ext>
            </a:extLst>
          </p:cNvPr>
          <p:cNvSpPr/>
          <p:nvPr/>
        </p:nvSpPr>
        <p:spPr>
          <a:xfrm>
            <a:off x="1834165" y="362953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Formación de Cationes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75F41C-4205-4796-B101-74F19F320505}"/>
              </a:ext>
            </a:extLst>
          </p:cNvPr>
          <p:cNvSpPr txBox="1"/>
          <p:nvPr/>
        </p:nvSpPr>
        <p:spPr>
          <a:xfrm>
            <a:off x="762000" y="5700451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err="1">
                <a:solidFill>
                  <a:srgbClr val="0000FF"/>
                </a:solidFill>
              </a:rPr>
              <a:t>Na</a:t>
            </a:r>
            <a:r>
              <a:rPr lang="es-CL" sz="3200" dirty="0">
                <a:solidFill>
                  <a:srgbClr val="0000FF"/>
                </a:solidFill>
              </a:rPr>
              <a:t> </a:t>
            </a:r>
            <a:r>
              <a:rPr lang="es-CL" sz="3200" dirty="0">
                <a:solidFill>
                  <a:srgbClr val="0000FF"/>
                </a:solidFill>
                <a:sym typeface="Wingdings 3" panose="05040102010807070707" pitchFamily="18" charset="2"/>
              </a:rPr>
              <a:t> </a:t>
            </a:r>
            <a:r>
              <a:rPr lang="es-CL" sz="3200" dirty="0" err="1">
                <a:solidFill>
                  <a:srgbClr val="0000FF"/>
                </a:solidFill>
                <a:sym typeface="Wingdings 3" panose="05040102010807070707" pitchFamily="18" charset="2"/>
              </a:rPr>
              <a:t>Na</a:t>
            </a:r>
            <a:r>
              <a:rPr lang="es-CL" sz="3200" baseline="30000" dirty="0">
                <a:solidFill>
                  <a:srgbClr val="0000FF"/>
                </a:solidFill>
                <a:sym typeface="Wingdings 3" panose="05040102010807070707" pitchFamily="18" charset="2"/>
              </a:rPr>
              <a:t>+</a:t>
            </a:r>
            <a:r>
              <a:rPr lang="es-CL" sz="3200" dirty="0">
                <a:solidFill>
                  <a:srgbClr val="0000FF"/>
                </a:solidFill>
                <a:sym typeface="Wingdings 3" panose="05040102010807070707" pitchFamily="18" charset="2"/>
              </a:rPr>
              <a:t> + e</a:t>
            </a:r>
            <a:r>
              <a:rPr lang="es-CL" sz="3200" baseline="30000" dirty="0">
                <a:solidFill>
                  <a:srgbClr val="0000FF"/>
                </a:solidFill>
                <a:sym typeface="Wingdings 3" panose="05040102010807070707" pitchFamily="18" charset="2"/>
              </a:rPr>
              <a:t>-</a:t>
            </a:r>
            <a:endParaRPr lang="es-CL" sz="32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1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15 Rectángulo">
            <a:extLst>
              <a:ext uri="{FF2B5EF4-FFF2-40B4-BE49-F238E27FC236}">
                <a16:creationId xmlns:a16="http://schemas.microsoft.com/office/drawing/2014/main" id="{2F4F4978-3A8B-6D4E-9D39-492571B7D8F2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Números Cuánticos</a:t>
            </a:r>
          </a:p>
        </p:txBody>
      </p:sp>
      <p:sp>
        <p:nvSpPr>
          <p:cNvPr id="28" name="2 CuadroTexto">
            <a:extLst>
              <a:ext uri="{FF2B5EF4-FFF2-40B4-BE49-F238E27FC236}">
                <a16:creationId xmlns:a16="http://schemas.microsoft.com/office/drawing/2014/main" id="{F6B2FC2C-73D6-994B-8918-ABF928959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834" y="1249753"/>
            <a:ext cx="9145346" cy="143885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describir la distribución de los electrones, la mecánica cuántica necesita cuatro </a:t>
            </a:r>
            <a:r>
              <a:rPr lang="es-MX" altLang="es-CL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números cuánticos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que son derivados de la solución matemática de la ecuación Schödinger.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11DC1F-F757-B144-A5A5-73E7D39B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54" y="3350260"/>
            <a:ext cx="7954334" cy="29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18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B3977650-95C1-E84F-8D49-F163F78EDA97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34 Rectángulo">
            <a:extLst>
              <a:ext uri="{FF2B5EF4-FFF2-40B4-BE49-F238E27FC236}">
                <a16:creationId xmlns:a16="http://schemas.microsoft.com/office/drawing/2014/main" id="{ABDFF7C8-3919-564D-B09B-3A99BAC515ED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Catión Na</a:t>
            </a:r>
            <a:r>
              <a:rPr lang="es-CL" sz="2800" b="1" baseline="30000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ECF00BF7-0B47-0341-ABA2-07BC3651A297}"/>
              </a:ext>
            </a:extLst>
          </p:cNvPr>
          <p:cNvSpPr/>
          <p:nvPr/>
        </p:nvSpPr>
        <p:spPr>
          <a:xfrm>
            <a:off x="4349496" y="4143755"/>
            <a:ext cx="1214627" cy="213360"/>
          </a:xfrm>
          <a:custGeom>
            <a:avLst/>
            <a:gdLst/>
            <a:ahLst/>
            <a:cxnLst/>
            <a:rect l="l" t="t" r="r" b="b"/>
            <a:pathLst>
              <a:path w="1214627" h="213360">
                <a:moveTo>
                  <a:pt x="1107439" y="160147"/>
                </a:moveTo>
                <a:lnTo>
                  <a:pt x="1107439" y="213360"/>
                </a:lnTo>
                <a:lnTo>
                  <a:pt x="1214627" y="106680"/>
                </a:lnTo>
                <a:lnTo>
                  <a:pt x="1107439" y="0"/>
                </a:lnTo>
                <a:lnTo>
                  <a:pt x="1107439" y="53340"/>
                </a:lnTo>
                <a:lnTo>
                  <a:pt x="0" y="53340"/>
                </a:lnTo>
                <a:lnTo>
                  <a:pt x="0" y="160147"/>
                </a:lnTo>
                <a:lnTo>
                  <a:pt x="1107439" y="160147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1146AA82-F827-3C4C-8794-0441EC79B49A}"/>
              </a:ext>
            </a:extLst>
          </p:cNvPr>
          <p:cNvSpPr/>
          <p:nvPr/>
        </p:nvSpPr>
        <p:spPr>
          <a:xfrm>
            <a:off x="4350258" y="4144518"/>
            <a:ext cx="1214627" cy="213359"/>
          </a:xfrm>
          <a:custGeom>
            <a:avLst/>
            <a:gdLst/>
            <a:ahLst/>
            <a:cxnLst/>
            <a:rect l="l" t="t" r="r" b="b"/>
            <a:pathLst>
              <a:path w="1214627" h="213359">
                <a:moveTo>
                  <a:pt x="0" y="53339"/>
                </a:moveTo>
                <a:lnTo>
                  <a:pt x="1107439" y="53339"/>
                </a:lnTo>
                <a:lnTo>
                  <a:pt x="1107439" y="0"/>
                </a:lnTo>
                <a:lnTo>
                  <a:pt x="1214627" y="106679"/>
                </a:lnTo>
                <a:lnTo>
                  <a:pt x="1107439" y="213359"/>
                </a:lnTo>
                <a:lnTo>
                  <a:pt x="1107439" y="160146"/>
                </a:lnTo>
                <a:lnTo>
                  <a:pt x="0" y="160146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B9B17DB3-83EC-9B4E-A2AA-93131D7A227D}"/>
              </a:ext>
            </a:extLst>
          </p:cNvPr>
          <p:cNvSpPr/>
          <p:nvPr/>
        </p:nvSpPr>
        <p:spPr>
          <a:xfrm>
            <a:off x="7991856" y="6019800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ED87384F-71EC-2A4C-B339-E20BF9BB23E3}"/>
              </a:ext>
            </a:extLst>
          </p:cNvPr>
          <p:cNvSpPr/>
          <p:nvPr/>
        </p:nvSpPr>
        <p:spPr>
          <a:xfrm>
            <a:off x="6991360" y="4572000"/>
            <a:ext cx="284988" cy="571500"/>
          </a:xfrm>
          <a:custGeom>
            <a:avLst/>
            <a:gdLst/>
            <a:ahLst/>
            <a:cxnLst/>
            <a:rect l="l" t="t" r="r" b="b"/>
            <a:pathLst>
              <a:path w="284988" h="571500">
                <a:moveTo>
                  <a:pt x="142494" y="571500"/>
                </a:moveTo>
                <a:lnTo>
                  <a:pt x="284988" y="428625"/>
                </a:lnTo>
                <a:lnTo>
                  <a:pt x="213741" y="428625"/>
                </a:lnTo>
                <a:lnTo>
                  <a:pt x="213741" y="0"/>
                </a:lnTo>
                <a:lnTo>
                  <a:pt x="71247" y="0"/>
                </a:lnTo>
                <a:lnTo>
                  <a:pt x="71247" y="428625"/>
                </a:lnTo>
                <a:lnTo>
                  <a:pt x="0" y="428625"/>
                </a:lnTo>
                <a:lnTo>
                  <a:pt x="142494" y="571500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0E673B09-798E-4746-B27F-745FEE5EA660}"/>
              </a:ext>
            </a:extLst>
          </p:cNvPr>
          <p:cNvSpPr txBox="1"/>
          <p:nvPr/>
        </p:nvSpPr>
        <p:spPr>
          <a:xfrm>
            <a:off x="539552" y="1340508"/>
            <a:ext cx="58436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1C78D22-00C3-1D49-9B35-A0C31B63EF01}"/>
              </a:ext>
            </a:extLst>
          </p:cNvPr>
          <p:cNvSpPr txBox="1"/>
          <p:nvPr/>
        </p:nvSpPr>
        <p:spPr>
          <a:xfrm>
            <a:off x="1238559" y="1340508"/>
            <a:ext cx="1723715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(Z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=</a:t>
            </a:r>
            <a:r>
              <a:rPr sz="2800" b="1" spc="-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800" b="1" spc="-3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1)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08C6A6E9-4E07-D54B-B483-FB4DBBDAEFE6}"/>
              </a:ext>
            </a:extLst>
          </p:cNvPr>
          <p:cNvSpPr txBox="1"/>
          <p:nvPr/>
        </p:nvSpPr>
        <p:spPr>
          <a:xfrm>
            <a:off x="4577842" y="3801082"/>
            <a:ext cx="32562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000" spc="4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r>
              <a:rPr sz="20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2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1664C5A1-0A08-E24B-9FED-444617C45BC8}"/>
              </a:ext>
            </a:extLst>
          </p:cNvPr>
          <p:cNvSpPr txBox="1"/>
          <p:nvPr/>
        </p:nvSpPr>
        <p:spPr>
          <a:xfrm>
            <a:off x="4907407" y="3801082"/>
            <a:ext cx="2064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4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endParaRPr sz="240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CCF82BA-1422-0B4E-A240-0BD444685459}"/>
              </a:ext>
            </a:extLst>
          </p:cNvPr>
          <p:cNvSpPr txBox="1"/>
          <p:nvPr/>
        </p:nvSpPr>
        <p:spPr>
          <a:xfrm>
            <a:off x="276411" y="3954755"/>
            <a:ext cx="4573905" cy="617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220"/>
              </a:lnSpc>
              <a:spcBef>
                <a:spcPts val="211"/>
              </a:spcBef>
            </a:pPr>
            <a:r>
              <a:rPr sz="4800" spc="-144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800" spc="0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800" spc="0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Na:</a:t>
            </a:r>
            <a:r>
              <a:rPr lang="es-CL" sz="4800" spc="-14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endParaRPr sz="4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2D34C7D4-7EF3-B94A-8D19-B00E8A987D0E}"/>
              </a:ext>
            </a:extLst>
          </p:cNvPr>
          <p:cNvSpPr txBox="1"/>
          <p:nvPr/>
        </p:nvSpPr>
        <p:spPr>
          <a:xfrm>
            <a:off x="5800343" y="3954755"/>
            <a:ext cx="2854559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36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endParaRPr sz="36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BBCB5BE7-395D-8B41-9894-D96D5C8A34EC}"/>
              </a:ext>
            </a:extLst>
          </p:cNvPr>
          <p:cNvSpPr txBox="1"/>
          <p:nvPr/>
        </p:nvSpPr>
        <p:spPr>
          <a:xfrm>
            <a:off x="6319266" y="5518359"/>
            <a:ext cx="1922424" cy="929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5376" marR="617421" algn="ctr">
              <a:lnSpc>
                <a:spcPts val="3785"/>
              </a:lnSpc>
              <a:spcBef>
                <a:spcPts val="189"/>
              </a:spcBef>
            </a:pPr>
            <a:r>
              <a:rPr sz="2400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4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400" spc="0" baseline="24156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</a:t>
            </a:r>
            <a:endParaRPr sz="24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>
              <a:lnSpc>
                <a:spcPct val="95825"/>
              </a:lnSpc>
              <a:spcBef>
                <a:spcPts val="539"/>
              </a:spcBef>
            </a:pPr>
            <a:r>
              <a:rPr sz="20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</a:t>
            </a:r>
            <a:r>
              <a:rPr sz="20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ón</a:t>
            </a:r>
            <a:r>
              <a:rPr sz="2000" b="1" spc="-2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io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14 Rectángulo">
            <a:extLst>
              <a:ext uri="{FF2B5EF4-FFF2-40B4-BE49-F238E27FC236}">
                <a16:creationId xmlns:a16="http://schemas.microsoft.com/office/drawing/2014/main" id="{4D0D7C37-5AF5-E24B-9A95-A2C5D6AD617B}"/>
              </a:ext>
            </a:extLst>
          </p:cNvPr>
          <p:cNvSpPr/>
          <p:nvPr/>
        </p:nvSpPr>
        <p:spPr>
          <a:xfrm>
            <a:off x="146434" y="1947469"/>
            <a:ext cx="94077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Podemos observar que 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SODIO está más cerca del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Neón (Z=10)</a:t>
            </a:r>
          </a:p>
        </p:txBody>
      </p:sp>
      <p:sp>
        <p:nvSpPr>
          <p:cNvPr id="20" name="14 Rectángulo">
            <a:extLst>
              <a:ext uri="{FF2B5EF4-FFF2-40B4-BE49-F238E27FC236}">
                <a16:creationId xmlns:a16="http://schemas.microsoft.com/office/drawing/2014/main" id="{86DA2E80-4781-B142-92C8-C9E3E55BA0D4}"/>
              </a:ext>
            </a:extLst>
          </p:cNvPr>
          <p:cNvSpPr/>
          <p:nvPr/>
        </p:nvSpPr>
        <p:spPr>
          <a:xfrm>
            <a:off x="492219" y="3090836"/>
            <a:ext cx="8716193" cy="408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el SODIO Pierde un electrón                     Configuración de Neón</a:t>
            </a: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E8A2F67E-8FDA-D74D-A44C-4D1F1D5B3098}"/>
              </a:ext>
            </a:extLst>
          </p:cNvPr>
          <p:cNvSpPr/>
          <p:nvPr/>
        </p:nvSpPr>
        <p:spPr>
          <a:xfrm>
            <a:off x="4506544" y="3179978"/>
            <a:ext cx="1214627" cy="213359"/>
          </a:xfrm>
          <a:custGeom>
            <a:avLst/>
            <a:gdLst/>
            <a:ahLst/>
            <a:cxnLst/>
            <a:rect l="l" t="t" r="r" b="b"/>
            <a:pathLst>
              <a:path w="1214627" h="213359">
                <a:moveTo>
                  <a:pt x="0" y="53339"/>
                </a:moveTo>
                <a:lnTo>
                  <a:pt x="1107439" y="53339"/>
                </a:lnTo>
                <a:lnTo>
                  <a:pt x="1107439" y="0"/>
                </a:lnTo>
                <a:lnTo>
                  <a:pt x="1214627" y="106679"/>
                </a:lnTo>
                <a:lnTo>
                  <a:pt x="1107439" y="213359"/>
                </a:lnTo>
                <a:lnTo>
                  <a:pt x="1107439" y="160146"/>
                </a:lnTo>
                <a:lnTo>
                  <a:pt x="0" y="160146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chemeClr val="accent5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21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86E32340-B828-9E40-AD8C-B12BA5562CF7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34 Rectángulo">
            <a:extLst>
              <a:ext uri="{FF2B5EF4-FFF2-40B4-BE49-F238E27FC236}">
                <a16:creationId xmlns:a16="http://schemas.microsoft.com/office/drawing/2014/main" id="{509A6BA7-3F1B-AB43-B175-8B11962E7CC6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Formación de Aniones</a:t>
            </a:r>
          </a:p>
        </p:txBody>
      </p:sp>
      <p:sp>
        <p:nvSpPr>
          <p:cNvPr id="7" name="17 Rectángulo">
            <a:extLst>
              <a:ext uri="{FF2B5EF4-FFF2-40B4-BE49-F238E27FC236}">
                <a16:creationId xmlns:a16="http://schemas.microsoft.com/office/drawing/2014/main" id="{F1231CDC-9A3E-4C40-890D-2F8B9F60CA06}"/>
              </a:ext>
            </a:extLst>
          </p:cNvPr>
          <p:cNvSpPr/>
          <p:nvPr/>
        </p:nvSpPr>
        <p:spPr>
          <a:xfrm>
            <a:off x="304799" y="1493321"/>
            <a:ext cx="9158177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gana electrones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adquiere carga eléctrica negativa y el ion se llama </a:t>
            </a:r>
            <a:r>
              <a:rPr lang="es-C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anión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</a:p>
        </p:txBody>
      </p:sp>
      <p:pic>
        <p:nvPicPr>
          <p:cNvPr id="8" name="Picture 2" descr="https://lh6.googleusercontent.com/lPsdMsIWQC7C9myQjZlqJGHSi-rKumo_n9JluNVXcb-1HmcoD3Xb--hTAr7HQh_e6pTJUV5W-CWYXkZaxlmtGq4W-P8tlcTDt5UNFOMUOTUAIlYjZRb3EST0KWpJnDq8oigG-J8">
            <a:extLst>
              <a:ext uri="{FF2B5EF4-FFF2-40B4-BE49-F238E27FC236}">
                <a16:creationId xmlns:a16="http://schemas.microsoft.com/office/drawing/2014/main" id="{C8BD993B-21B2-DC44-B85C-F3554A2AF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2798" y="2206311"/>
            <a:ext cx="6921267" cy="34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188C16-725C-4416-80DC-B86B34F8186E}"/>
              </a:ext>
            </a:extLst>
          </p:cNvPr>
          <p:cNvSpPr txBox="1"/>
          <p:nvPr/>
        </p:nvSpPr>
        <p:spPr>
          <a:xfrm>
            <a:off x="4092779" y="5700451"/>
            <a:ext cx="209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>
                <a:solidFill>
                  <a:srgbClr val="0000FF"/>
                </a:solidFill>
              </a:rPr>
              <a:t>Cl </a:t>
            </a:r>
            <a:r>
              <a:rPr lang="es-CL" sz="3200" dirty="0">
                <a:solidFill>
                  <a:srgbClr val="0000FF"/>
                </a:solidFill>
                <a:sym typeface="Wingdings 3" panose="05040102010807070707" pitchFamily="18" charset="2"/>
              </a:rPr>
              <a:t>+ e</a:t>
            </a:r>
            <a:r>
              <a:rPr lang="es-CL" sz="3200" baseline="30000" dirty="0">
                <a:solidFill>
                  <a:srgbClr val="0000FF"/>
                </a:solidFill>
                <a:sym typeface="Wingdings 3" panose="05040102010807070707" pitchFamily="18" charset="2"/>
              </a:rPr>
              <a:t>- </a:t>
            </a:r>
            <a:r>
              <a:rPr lang="es-CL" sz="3200" dirty="0">
                <a:solidFill>
                  <a:srgbClr val="0000FF"/>
                </a:solidFill>
                <a:sym typeface="Wingdings 3" panose="05040102010807070707" pitchFamily="18" charset="2"/>
              </a:rPr>
              <a:t> Cl</a:t>
            </a:r>
            <a:r>
              <a:rPr lang="es-CL" sz="3200" baseline="30000" dirty="0">
                <a:solidFill>
                  <a:srgbClr val="0000FF"/>
                </a:solidFill>
                <a:sym typeface="Wingdings 3" panose="05040102010807070707" pitchFamily="18" charset="2"/>
              </a:rPr>
              <a:t>-</a:t>
            </a:r>
            <a:endParaRPr lang="es-CL" sz="32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1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14 Rectángulo">
            <a:extLst>
              <a:ext uri="{FF2B5EF4-FFF2-40B4-BE49-F238E27FC236}">
                <a16:creationId xmlns:a16="http://schemas.microsoft.com/office/drawing/2014/main" id="{3E1E0B82-79EE-3042-99FE-9C0580B5A325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34 Rectángulo">
            <a:extLst>
              <a:ext uri="{FF2B5EF4-FFF2-40B4-BE49-F238E27FC236}">
                <a16:creationId xmlns:a16="http://schemas.microsoft.com/office/drawing/2014/main" id="{7ADD3476-B0AC-464D-8413-AAEAD1AAC5E5}"/>
              </a:ext>
            </a:extLst>
          </p:cNvPr>
          <p:cNvSpPr/>
          <p:nvPr/>
        </p:nvSpPr>
        <p:spPr>
          <a:xfrm>
            <a:off x="1835696" y="239559"/>
            <a:ext cx="6435473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Ejemplo Anión Cl</a:t>
            </a:r>
            <a:r>
              <a:rPr lang="es-CL" sz="2800" b="1" baseline="30000" dirty="0">
                <a:ln w="9525">
                  <a:noFill/>
                </a:ln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ACA4FB64-94B8-C94A-BC29-76FA53880EEC}"/>
              </a:ext>
            </a:extLst>
          </p:cNvPr>
          <p:cNvSpPr/>
          <p:nvPr/>
        </p:nvSpPr>
        <p:spPr>
          <a:xfrm>
            <a:off x="4850315" y="4075251"/>
            <a:ext cx="1214627" cy="213360"/>
          </a:xfrm>
          <a:custGeom>
            <a:avLst/>
            <a:gdLst/>
            <a:ahLst/>
            <a:cxnLst/>
            <a:rect l="l" t="t" r="r" b="b"/>
            <a:pathLst>
              <a:path w="1214627" h="213360">
                <a:moveTo>
                  <a:pt x="1107439" y="160147"/>
                </a:moveTo>
                <a:lnTo>
                  <a:pt x="1107439" y="213360"/>
                </a:lnTo>
                <a:lnTo>
                  <a:pt x="1214627" y="106680"/>
                </a:lnTo>
                <a:lnTo>
                  <a:pt x="1107439" y="0"/>
                </a:lnTo>
                <a:lnTo>
                  <a:pt x="1107439" y="53340"/>
                </a:lnTo>
                <a:lnTo>
                  <a:pt x="0" y="53340"/>
                </a:lnTo>
                <a:lnTo>
                  <a:pt x="0" y="160147"/>
                </a:lnTo>
                <a:lnTo>
                  <a:pt x="1107439" y="160147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BA61CDC7-4B34-6443-ABE4-1A657181A6FA}"/>
              </a:ext>
            </a:extLst>
          </p:cNvPr>
          <p:cNvSpPr/>
          <p:nvPr/>
        </p:nvSpPr>
        <p:spPr>
          <a:xfrm>
            <a:off x="7991856" y="6019800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B24B8073-03AA-8544-9C41-F5222057E9E0}"/>
              </a:ext>
            </a:extLst>
          </p:cNvPr>
          <p:cNvSpPr/>
          <p:nvPr/>
        </p:nvSpPr>
        <p:spPr>
          <a:xfrm>
            <a:off x="6991360" y="4572000"/>
            <a:ext cx="284988" cy="571500"/>
          </a:xfrm>
          <a:custGeom>
            <a:avLst/>
            <a:gdLst/>
            <a:ahLst/>
            <a:cxnLst/>
            <a:rect l="l" t="t" r="r" b="b"/>
            <a:pathLst>
              <a:path w="284988" h="571500">
                <a:moveTo>
                  <a:pt x="142494" y="571500"/>
                </a:moveTo>
                <a:lnTo>
                  <a:pt x="284988" y="428625"/>
                </a:lnTo>
                <a:lnTo>
                  <a:pt x="213741" y="428625"/>
                </a:lnTo>
                <a:lnTo>
                  <a:pt x="213741" y="0"/>
                </a:lnTo>
                <a:lnTo>
                  <a:pt x="71247" y="0"/>
                </a:lnTo>
                <a:lnTo>
                  <a:pt x="71247" y="428625"/>
                </a:lnTo>
                <a:lnTo>
                  <a:pt x="0" y="428625"/>
                </a:lnTo>
                <a:lnTo>
                  <a:pt x="142494" y="571500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DD8EBF2-BF93-CC48-8620-1FC9629A6043}"/>
              </a:ext>
            </a:extLst>
          </p:cNvPr>
          <p:cNvSpPr txBox="1"/>
          <p:nvPr/>
        </p:nvSpPr>
        <p:spPr>
          <a:xfrm>
            <a:off x="539552" y="1340508"/>
            <a:ext cx="58436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lang="es-ES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3DF060BF-F093-624F-8215-0DAC81F39D6C}"/>
              </a:ext>
            </a:extLst>
          </p:cNvPr>
          <p:cNvSpPr txBox="1"/>
          <p:nvPr/>
        </p:nvSpPr>
        <p:spPr>
          <a:xfrm>
            <a:off x="1238560" y="1340508"/>
            <a:ext cx="1542740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(Z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=</a:t>
            </a:r>
            <a:r>
              <a:rPr sz="2800" b="1" spc="-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800" b="1" spc="-3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0C1EBEBE-C1D7-3141-8EB8-8C4F38F88530}"/>
              </a:ext>
            </a:extLst>
          </p:cNvPr>
          <p:cNvSpPr txBox="1"/>
          <p:nvPr/>
        </p:nvSpPr>
        <p:spPr>
          <a:xfrm>
            <a:off x="5053432" y="3832062"/>
            <a:ext cx="888789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lang="es-CL" sz="24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+ </a:t>
            </a:r>
            <a:r>
              <a:rPr sz="2400" spc="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400" spc="0" baseline="30000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sz="2400" baseline="30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9F08D79E-38DA-A34F-AACF-086E007E29D2}"/>
              </a:ext>
            </a:extLst>
          </p:cNvPr>
          <p:cNvSpPr txBox="1"/>
          <p:nvPr/>
        </p:nvSpPr>
        <p:spPr>
          <a:xfrm>
            <a:off x="168719" y="3954755"/>
            <a:ext cx="4573905" cy="617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220"/>
              </a:lnSpc>
              <a:spcBef>
                <a:spcPts val="211"/>
              </a:spcBef>
            </a:pPr>
            <a:r>
              <a:rPr sz="4800" spc="-144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4800" spc="0" baseline="-845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</a:t>
            </a:r>
            <a:r>
              <a:rPr lang="es-ES" sz="4800" spc="0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sz="4800" spc="0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</a:t>
            </a:r>
            <a:r>
              <a:rPr lang="es-CL" sz="4800" spc="-14" baseline="644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4000" spc="0" baseline="3261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sz="4000" spc="0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" sz="4000" spc="4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4000" spc="4" baseline="644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lang="es-ES" sz="4000" baseline="32611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</a:t>
            </a:r>
            <a:endParaRPr sz="40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051CD131-E5D1-3C48-B720-0264AC3C44C2}"/>
              </a:ext>
            </a:extLst>
          </p:cNvPr>
          <p:cNvSpPr txBox="1"/>
          <p:nvPr/>
        </p:nvSpPr>
        <p:spPr>
          <a:xfrm>
            <a:off x="6225425" y="3965625"/>
            <a:ext cx="3753855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3600" spc="-4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sz="3600" spc="-4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2p</a:t>
            </a:r>
            <a:r>
              <a:rPr sz="36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r>
              <a:rPr lang="es-ES" sz="36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3s</a:t>
            </a:r>
            <a:r>
              <a:rPr lang="es-ES" sz="3600" spc="0" baseline="22086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3600" spc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3p</a:t>
            </a:r>
            <a:r>
              <a:rPr lang="es-ES" sz="3600" spc="0" baseline="22086" dirty="0">
                <a:solidFill>
                  <a:srgbClr val="94165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</a:t>
            </a:r>
            <a:endParaRPr sz="3600" dirty="0">
              <a:solidFill>
                <a:srgbClr val="94165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AE57927F-5E09-2D43-A49B-79031F9CB41C}"/>
              </a:ext>
            </a:extLst>
          </p:cNvPr>
          <p:cNvSpPr txBox="1"/>
          <p:nvPr/>
        </p:nvSpPr>
        <p:spPr>
          <a:xfrm>
            <a:off x="6169361" y="5527800"/>
            <a:ext cx="2078966" cy="8053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5376" marR="617421" algn="ctr">
              <a:lnSpc>
                <a:spcPts val="3785"/>
              </a:lnSpc>
              <a:spcBef>
                <a:spcPts val="189"/>
              </a:spcBef>
            </a:pPr>
            <a:r>
              <a:rPr lang="es-ES" sz="2400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</a:t>
            </a:r>
            <a:r>
              <a:rPr lang="es-ES" sz="2400" baseline="24156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</a:t>
            </a:r>
            <a:endParaRPr sz="24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>
              <a:lnSpc>
                <a:spcPct val="95825"/>
              </a:lnSpc>
              <a:spcBef>
                <a:spcPts val="539"/>
              </a:spcBef>
            </a:pPr>
            <a:r>
              <a:rPr lang="es-ES" sz="20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(ion Cloruro)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14 Rectángulo">
            <a:extLst>
              <a:ext uri="{FF2B5EF4-FFF2-40B4-BE49-F238E27FC236}">
                <a16:creationId xmlns:a16="http://schemas.microsoft.com/office/drawing/2014/main" id="{130EB65F-F69F-A047-A40E-429FB501534C}"/>
              </a:ext>
            </a:extLst>
          </p:cNvPr>
          <p:cNvSpPr/>
          <p:nvPr/>
        </p:nvSpPr>
        <p:spPr>
          <a:xfrm>
            <a:off x="146434" y="1947469"/>
            <a:ext cx="9407764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Podemos observar que 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CLORO está más cerca del 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atómico del Argón (Z=18)</a:t>
            </a:r>
          </a:p>
        </p:txBody>
      </p:sp>
      <p:sp>
        <p:nvSpPr>
          <p:cNvPr id="19" name="14 Rectángulo">
            <a:extLst>
              <a:ext uri="{FF2B5EF4-FFF2-40B4-BE49-F238E27FC236}">
                <a16:creationId xmlns:a16="http://schemas.microsoft.com/office/drawing/2014/main" id="{4F1C2DA2-D018-BB45-B8D6-A3EBCA2D6288}"/>
              </a:ext>
            </a:extLst>
          </p:cNvPr>
          <p:cNvSpPr/>
          <p:nvPr/>
        </p:nvSpPr>
        <p:spPr>
          <a:xfrm>
            <a:off x="492219" y="3090836"/>
            <a:ext cx="8716193" cy="408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el Cloro gana un electrón                        Configuración de Argón </a:t>
            </a: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88877659-6320-CD41-91F7-68FA41B9BCA9}"/>
              </a:ext>
            </a:extLst>
          </p:cNvPr>
          <p:cNvSpPr/>
          <p:nvPr/>
        </p:nvSpPr>
        <p:spPr>
          <a:xfrm>
            <a:off x="4506544" y="3179978"/>
            <a:ext cx="1214627" cy="213359"/>
          </a:xfrm>
          <a:custGeom>
            <a:avLst/>
            <a:gdLst/>
            <a:ahLst/>
            <a:cxnLst/>
            <a:rect l="l" t="t" r="r" b="b"/>
            <a:pathLst>
              <a:path w="1214627" h="213359">
                <a:moveTo>
                  <a:pt x="0" y="53339"/>
                </a:moveTo>
                <a:lnTo>
                  <a:pt x="1107439" y="53339"/>
                </a:lnTo>
                <a:lnTo>
                  <a:pt x="1107439" y="0"/>
                </a:lnTo>
                <a:lnTo>
                  <a:pt x="1214627" y="106679"/>
                </a:lnTo>
                <a:lnTo>
                  <a:pt x="1107439" y="213359"/>
                </a:lnTo>
                <a:lnTo>
                  <a:pt x="1107439" y="160146"/>
                </a:lnTo>
                <a:lnTo>
                  <a:pt x="0" y="160146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chemeClr val="accent5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B56D8FE-4481-A943-97A8-331F1A02EE7D}"/>
              </a:ext>
            </a:extLst>
          </p:cNvPr>
          <p:cNvSpPr/>
          <p:nvPr/>
        </p:nvSpPr>
        <p:spPr>
          <a:xfrm>
            <a:off x="5236988" y="6136763"/>
            <a:ext cx="493775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252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47D57F88-B91F-4A58-9930-47E22BE32E07}"/>
              </a:ext>
            </a:extLst>
          </p:cNvPr>
          <p:cNvSpPr txBox="1"/>
          <p:nvPr/>
        </p:nvSpPr>
        <p:spPr>
          <a:xfrm>
            <a:off x="383264" y="173750"/>
            <a:ext cx="8325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¿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Qué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pasa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con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las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especies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iónicas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2F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EDBAE79-909F-4D48-8B0D-767832BB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3" y="949312"/>
            <a:ext cx="10028977" cy="57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76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34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5" y="2868102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159B7BF-9338-984F-9D10-5110374C59C6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 Orbitales Atómicos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AEE97EA-4345-8D4B-BCC7-A32269972F0F}"/>
              </a:ext>
            </a:extLst>
          </p:cNvPr>
          <p:cNvSpPr txBox="1"/>
          <p:nvPr/>
        </p:nvSpPr>
        <p:spPr>
          <a:xfrm>
            <a:off x="273064" y="275696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758980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35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Escriba la configuración global y global externa de los siguientes elementos e iones</a:t>
            </a:r>
          </a:p>
        </p:txBody>
      </p:sp>
      <p:sp>
        <p:nvSpPr>
          <p:cNvPr id="38" name="AutoShape 2" descr="Resultado de imagen para EXPERIMENTO DE MILLIKAN">
            <a:extLst>
              <a:ext uri="{FF2B5EF4-FFF2-40B4-BE49-F238E27FC236}">
                <a16:creationId xmlns:a16="http://schemas.microsoft.com/office/drawing/2014/main" id="{4B996BCE-CF00-7144-A295-F126085DE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" name="19 CuadroTexto">
            <a:extLst>
              <a:ext uri="{FF2B5EF4-FFF2-40B4-BE49-F238E27FC236}">
                <a16:creationId xmlns:a16="http://schemas.microsoft.com/office/drawing/2014/main" id="{6A7D4633-326D-254E-B60E-68E75D546A73}"/>
              </a:ext>
            </a:extLst>
          </p:cNvPr>
          <p:cNvSpPr txBox="1"/>
          <p:nvPr/>
        </p:nvSpPr>
        <p:spPr>
          <a:xfrm>
            <a:off x="228600" y="1524000"/>
            <a:ext cx="8686800" cy="467050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Litio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Carbono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Aluminio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Cloro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Zn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</a:t>
            </a:r>
            <a:r>
              <a:rPr lang="es-CL" sz="2000" baseline="30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2+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Br-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Estroncio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Molibdeno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Antimonio </a:t>
            </a:r>
          </a:p>
        </p:txBody>
      </p:sp>
    </p:spTree>
    <p:extLst>
      <p:ext uri="{BB962C8B-B14F-4D97-AF65-F5344CB8AC3E}">
        <p14:creationId xmlns:p14="http://schemas.microsoft.com/office/powerpoint/2010/main" val="3305850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36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20" y="384719"/>
            <a:ext cx="8991799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notación orbital que representa el nivel energético principal más externo del azufre (Z = 16) en el estado neutro, es:</a:t>
            </a:r>
          </a:p>
        </p:txBody>
      </p:sp>
      <p:pic>
        <p:nvPicPr>
          <p:cNvPr id="21" name="16 Imagen">
            <a:extLst>
              <a:ext uri="{FF2B5EF4-FFF2-40B4-BE49-F238E27FC236}">
                <a16:creationId xmlns:a16="http://schemas.microsoft.com/office/drawing/2014/main" id="{EC9D83C0-80C9-0F49-82A3-B02451BEA2F1}"/>
              </a:ext>
            </a:extLst>
          </p:cNvPr>
          <p:cNvPicPr/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0" y="2073796"/>
            <a:ext cx="3751585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390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37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0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569B08AB-0C04-7543-B81E-E8E2E77D7857}"/>
              </a:ext>
            </a:extLst>
          </p:cNvPr>
          <p:cNvSpPr txBox="1"/>
          <p:nvPr/>
        </p:nvSpPr>
        <p:spPr>
          <a:xfrm>
            <a:off x="5607604" y="5046556"/>
            <a:ext cx="1592985" cy="1076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015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nd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endParaRPr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indent="4267" algn="ctr">
              <a:lnSpc>
                <a:spcPct val="99945"/>
              </a:lnSpc>
            </a:pP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ie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tac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 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</a:t>
            </a:r>
            <a:r>
              <a:rPr sz="2000" spc="19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l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sz="2000" spc="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r>
              <a:rPr sz="20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endParaRPr sz="20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A97DDBAC-6751-024D-8B79-2F5CD9158F2E}"/>
              </a:ext>
            </a:extLst>
          </p:cNvPr>
          <p:cNvSpPr txBox="1"/>
          <p:nvPr/>
        </p:nvSpPr>
        <p:spPr>
          <a:xfrm>
            <a:off x="8103085" y="5046201"/>
            <a:ext cx="1609778" cy="1077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30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</a:t>
            </a:r>
            <a:endParaRPr sz="2000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algn="ctr">
              <a:lnSpc>
                <a:spcPct val="100041"/>
              </a:lnSpc>
            </a:pP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</a:t>
            </a:r>
            <a:r>
              <a:rPr sz="2000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tido</a:t>
            </a:r>
            <a:r>
              <a:rPr sz="2000" spc="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 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1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-19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-1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ec</a:t>
            </a:r>
            <a:r>
              <a:rPr sz="2000" spc="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4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ó</a:t>
            </a:r>
            <a:r>
              <a:rPr sz="2000" spc="0" dirty="0">
                <a:solidFill>
                  <a:srgbClr val="9420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endParaRPr sz="2000" dirty="0">
              <a:solidFill>
                <a:srgbClr val="9420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5" name="object 3">
            <a:extLst>
              <a:ext uri="{FF2B5EF4-FFF2-40B4-BE49-F238E27FC236}">
                <a16:creationId xmlns:a16="http://schemas.microsoft.com/office/drawing/2014/main" id="{9B2E8352-6EC8-7647-863E-DB12C6144835}"/>
              </a:ext>
            </a:extLst>
          </p:cNvPr>
          <p:cNvSpPr txBox="1"/>
          <p:nvPr/>
        </p:nvSpPr>
        <p:spPr>
          <a:xfrm>
            <a:off x="716257" y="5046556"/>
            <a:ext cx="1592985" cy="792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335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marR="34335" algn="ctr">
              <a:lnSpc>
                <a:spcPct val="95825"/>
              </a:lnSpc>
            </a:pP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ía</a:t>
            </a:r>
            <a:r>
              <a:rPr sz="2000" spc="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algn="ctr">
              <a:lnSpc>
                <a:spcPct val="95825"/>
              </a:lnSpc>
              <a:spcBef>
                <a:spcPts val="40"/>
              </a:spcBef>
            </a:pP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 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r>
              <a:rPr sz="20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endParaRPr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ECEF2AE2-F146-6A40-8A62-4B751FD47AC7}"/>
              </a:ext>
            </a:extLst>
          </p:cNvPr>
          <p:cNvSpPr txBox="1"/>
          <p:nvPr/>
        </p:nvSpPr>
        <p:spPr>
          <a:xfrm>
            <a:off x="3122073" y="5057224"/>
            <a:ext cx="1791033" cy="781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335" algn="ctr">
              <a:lnSpc>
                <a:spcPts val="1939"/>
              </a:lnSpc>
              <a:spcBef>
                <a:spcPts val="97"/>
              </a:spcBef>
            </a:pPr>
            <a:r>
              <a:rPr sz="2000" spc="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nd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ica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</a:t>
            </a:r>
            <a:endParaRPr sz="20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marR="34335" algn="ctr">
              <a:lnSpc>
                <a:spcPct val="95825"/>
              </a:lnSpc>
            </a:pP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</a:t>
            </a:r>
            <a:r>
              <a:rPr sz="2000" spc="-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</a:t>
            </a:r>
            <a:endParaRPr sz="20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2700" algn="ctr">
              <a:lnSpc>
                <a:spcPct val="95825"/>
              </a:lnSpc>
              <a:spcBef>
                <a:spcPts val="5"/>
              </a:spcBef>
            </a:pP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1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 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sz="2000" spc="-1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</a:t>
            </a:r>
            <a:r>
              <a:rPr sz="2000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it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sz="2000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sz="2000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</a:t>
            </a:r>
            <a:endParaRPr sz="20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7" name="2 CuadroTexto">
            <a:extLst>
              <a:ext uri="{FF2B5EF4-FFF2-40B4-BE49-F238E27FC236}">
                <a16:creationId xmlns:a16="http://schemas.microsoft.com/office/drawing/2014/main" id="{F17FAA08-83A8-9C4F-BE9D-363D423EB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31" y="310209"/>
            <a:ext cx="8519778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determinar la posición probable de un electrón en una átomo dependemos de una función de onda u orbital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9DF65F09-24F0-C148-8BF9-EF25D0F4504C}"/>
              </a:ext>
            </a:extLst>
          </p:cNvPr>
          <p:cNvSpPr/>
          <p:nvPr/>
        </p:nvSpPr>
        <p:spPr>
          <a:xfrm>
            <a:off x="4527739" y="1656622"/>
            <a:ext cx="284988" cy="571500"/>
          </a:xfrm>
          <a:custGeom>
            <a:avLst/>
            <a:gdLst/>
            <a:ahLst/>
            <a:cxnLst/>
            <a:rect l="l" t="t" r="r" b="b"/>
            <a:pathLst>
              <a:path w="284988" h="571500">
                <a:moveTo>
                  <a:pt x="142494" y="571500"/>
                </a:moveTo>
                <a:lnTo>
                  <a:pt x="284988" y="428625"/>
                </a:lnTo>
                <a:lnTo>
                  <a:pt x="213741" y="428625"/>
                </a:lnTo>
                <a:lnTo>
                  <a:pt x="213741" y="0"/>
                </a:lnTo>
                <a:lnTo>
                  <a:pt x="71247" y="0"/>
                </a:lnTo>
                <a:lnTo>
                  <a:pt x="71247" y="428625"/>
                </a:lnTo>
                <a:lnTo>
                  <a:pt x="0" y="428625"/>
                </a:lnTo>
                <a:lnTo>
                  <a:pt x="142494" y="571500"/>
                </a:lnTo>
                <a:close/>
              </a:path>
            </a:pathLst>
          </a:custGeom>
          <a:solidFill>
            <a:srgbClr val="AAAAAA"/>
          </a:solidFill>
          <a:ln>
            <a:solidFill>
              <a:srgbClr val="AAAAA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9" name="2 CuadroTexto">
            <a:extLst>
              <a:ext uri="{FF2B5EF4-FFF2-40B4-BE49-F238E27FC236}">
                <a16:creationId xmlns:a16="http://schemas.microsoft.com/office/drawing/2014/main" id="{73F2388B-95B5-4744-A79C-B780CE42A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315" y="2380512"/>
            <a:ext cx="8042849" cy="51552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ctr">
              <a:lnSpc>
                <a:spcPct val="150000"/>
              </a:lnSpc>
              <a:defRPr/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Las Variables de la función son los </a:t>
            </a:r>
            <a:r>
              <a:rPr lang="es-ES" altLang="es-CL" sz="2000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Números Cuánticos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406E12-50DD-0D41-B3EC-63FE314A3B4C}"/>
              </a:ext>
            </a:extLst>
          </p:cNvPr>
          <p:cNvSpPr txBox="1"/>
          <p:nvPr/>
        </p:nvSpPr>
        <p:spPr>
          <a:xfrm>
            <a:off x="3239354" y="3634481"/>
            <a:ext cx="1430448" cy="923330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3561029-624C-CC49-910B-615DEBA5E60E}"/>
              </a:ext>
            </a:extLst>
          </p:cNvPr>
          <p:cNvSpPr txBox="1"/>
          <p:nvPr/>
        </p:nvSpPr>
        <p:spPr>
          <a:xfrm>
            <a:off x="797526" y="3634481"/>
            <a:ext cx="1430448" cy="923330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E19DD42-A51B-A740-94FE-8D607DBD3142}"/>
              </a:ext>
            </a:extLst>
          </p:cNvPr>
          <p:cNvSpPr txBox="1"/>
          <p:nvPr/>
        </p:nvSpPr>
        <p:spPr>
          <a:xfrm>
            <a:off x="5639688" y="3634481"/>
            <a:ext cx="1430448" cy="923330"/>
          </a:xfrm>
          <a:prstGeom prst="rect">
            <a:avLst/>
          </a:prstGeom>
          <a:solidFill>
            <a:srgbClr val="0118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_tradnl" sz="5400" baseline="-25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endParaRPr lang="es-ES_tradnl" sz="5400" i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911C7C6-758C-0646-AA73-D8216F70E679}"/>
              </a:ext>
            </a:extLst>
          </p:cNvPr>
          <p:cNvSpPr txBox="1"/>
          <p:nvPr/>
        </p:nvSpPr>
        <p:spPr>
          <a:xfrm>
            <a:off x="8103085" y="3634481"/>
            <a:ext cx="1430448" cy="923330"/>
          </a:xfrm>
          <a:prstGeom prst="rect">
            <a:avLst/>
          </a:prstGeom>
          <a:solidFill>
            <a:srgbClr val="9420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5400" i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_tradnl" sz="5400" baseline="-25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endParaRPr lang="es-ES_tradnl" sz="5400" i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92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1" name="object 15">
            <a:extLst>
              <a:ext uri="{FF2B5EF4-FFF2-40B4-BE49-F238E27FC236}">
                <a16:creationId xmlns:a16="http://schemas.microsoft.com/office/drawing/2014/main" id="{76786817-41D4-0E47-965E-12FDBB6237D2}"/>
              </a:ext>
            </a:extLst>
          </p:cNvPr>
          <p:cNvSpPr/>
          <p:nvPr/>
        </p:nvSpPr>
        <p:spPr>
          <a:xfrm>
            <a:off x="3314700" y="1812756"/>
            <a:ext cx="495300" cy="512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B89B7B47-DDBD-D840-9630-7505A5145262}"/>
              </a:ext>
            </a:extLst>
          </p:cNvPr>
          <p:cNvSpPr/>
          <p:nvPr/>
        </p:nvSpPr>
        <p:spPr>
          <a:xfrm>
            <a:off x="3401567" y="1812756"/>
            <a:ext cx="493775" cy="512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54E55C5-2641-D740-AA46-C964EE6CC6BA}"/>
              </a:ext>
            </a:extLst>
          </p:cNvPr>
          <p:cNvSpPr/>
          <p:nvPr/>
        </p:nvSpPr>
        <p:spPr>
          <a:xfrm>
            <a:off x="6197862" y="2633895"/>
            <a:ext cx="3746907" cy="3897279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009EBF0B-8A67-4440-8543-2ACDEACC1E42}"/>
              </a:ext>
            </a:extLst>
          </p:cNvPr>
          <p:cNvSpPr txBox="1"/>
          <p:nvPr/>
        </p:nvSpPr>
        <p:spPr>
          <a:xfrm>
            <a:off x="0" y="352201"/>
            <a:ext cx="7734609" cy="4761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461927" algn="ctr">
              <a:lnSpc>
                <a:spcPts val="2960"/>
              </a:lnSpc>
              <a:spcBef>
                <a:spcPts val="148"/>
              </a:spcBef>
            </a:pP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8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s-CL" sz="2800" b="1" spc="-165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Cuá</a:t>
            </a:r>
            <a:r>
              <a:rPr lang="es-CL" sz="28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800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Pri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nc</a:t>
            </a:r>
            <a:r>
              <a:rPr lang="es-CL" sz="28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</a:t>
            </a:r>
            <a:r>
              <a:rPr lang="es-CL" sz="2800" b="1" spc="-33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</a:t>
            </a:r>
            <a:r>
              <a:rPr lang="es-CL" sz="2800" b="1" spc="-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</a:t>
            </a:r>
            <a:r>
              <a:rPr lang="es-CL" sz="28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(N)</a:t>
            </a:r>
            <a:endParaRPr lang="es-CL" sz="28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9" name="2 CuadroTexto">
            <a:extLst>
              <a:ext uri="{FF2B5EF4-FFF2-40B4-BE49-F238E27FC236}">
                <a16:creationId xmlns:a16="http://schemas.microsoft.com/office/drawing/2014/main" id="{435F6ECC-1251-CE4C-BDB9-01DA43617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6" y="1436147"/>
            <a:ext cx="7734610" cy="199285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Describe el nivel de energía principal que el electrón ocupa.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Puede ser cualquier entero positivo: </a:t>
            </a: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n=</a:t>
            </a:r>
            <a:r>
              <a:rPr lang="es-CL" sz="2400" b="1" spc="-1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1,2,3</a:t>
            </a:r>
            <a:r>
              <a:rPr lang="es-CL" sz="24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sz="2400" b="1" spc="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s-CL" sz="2400" b="1" spc="-44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s-CL" sz="2400" b="1" spc="-9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MX" altLang="es-CL" sz="24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 la distancia al núcleo de un electrón</a:t>
            </a:r>
            <a:endParaRPr lang="es-ES" altLang="es-CL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97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01E24999-350F-6E48-B19C-93EB4AA6B7CA}"/>
              </a:ext>
            </a:extLst>
          </p:cNvPr>
          <p:cNvSpPr/>
          <p:nvPr/>
        </p:nvSpPr>
        <p:spPr>
          <a:xfrm>
            <a:off x="2517582" y="2215045"/>
            <a:ext cx="493775" cy="530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EA70B41-CE16-7E4C-8FD9-F60BB6183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34422"/>
              </p:ext>
            </p:extLst>
          </p:nvPr>
        </p:nvGraphicFramePr>
        <p:xfrm>
          <a:off x="690309" y="823034"/>
          <a:ext cx="8128000" cy="4030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9805">
                  <a:extLst>
                    <a:ext uri="{9D8B030D-6E8A-4147-A177-3AD203B41FA5}">
                      <a16:colId xmlns:a16="http://schemas.microsoft.com/office/drawing/2014/main" val="4204730038"/>
                    </a:ext>
                  </a:extLst>
                </a:gridCol>
                <a:gridCol w="4848195">
                  <a:extLst>
                    <a:ext uri="{9D8B030D-6E8A-4147-A177-3AD203B41FA5}">
                      <a16:colId xmlns:a16="http://schemas.microsoft.com/office/drawing/2014/main" val="2945152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_tradnl" sz="2000" dirty="0">
                          <a:solidFill>
                            <a:schemeClr val="bg1"/>
                          </a:solidFill>
                        </a:rPr>
                        <a:t>Número máximo de electrones permitidos por nivel de energía principal</a:t>
                      </a:r>
                      <a:endParaRPr lang="es-ES_tradnl" sz="2000" dirty="0">
                        <a:solidFill>
                          <a:schemeClr val="bg1"/>
                        </a:solidFill>
                        <a:latin typeface="Lucida Sans Unicode" panose="020B060203050402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02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Nivel de energía principal, </a:t>
                      </a:r>
                      <a:r>
                        <a:rPr lang="es-ES_tradnl" sz="2000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Número máximo de electrones permitidos por nivel de energía =2</a:t>
                      </a:r>
                      <a:r>
                        <a:rPr lang="es-ES_tradnl" sz="2000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75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2</a:t>
                      </a:r>
                    </a:p>
                  </a:txBody>
                  <a:tcPr>
                    <a:lnT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1402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3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 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59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 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4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039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5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 2(</a:t>
                      </a:r>
                      <a:r>
                        <a:rPr lang="es-ES_tradnl" sz="2000" b="1" dirty="0">
                          <a:solidFill>
                            <a:srgbClr val="0080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5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)</a:t>
                      </a:r>
                      <a:r>
                        <a:rPr lang="es-ES_tradnl" sz="2000" baseline="30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 </a:t>
                      </a:r>
                      <a:r>
                        <a:rPr lang="es-ES_tradnl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= 50</a:t>
                      </a:r>
                    </a:p>
                  </a:txBody>
                  <a:tcPr>
                    <a:lnB w="381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664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60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FA4573A5-CEC5-1D42-A75F-3FAF49D62F80}"/>
              </a:ext>
            </a:extLst>
          </p:cNvPr>
          <p:cNvSpPr txBox="1"/>
          <p:nvPr/>
        </p:nvSpPr>
        <p:spPr>
          <a:xfrm>
            <a:off x="397485" y="431309"/>
            <a:ext cx="8067931" cy="4616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ú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400" b="1" spc="25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á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400" b="1" spc="7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sz="2400" b="1" spc="-23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</a:t>
            </a:r>
            <a:r>
              <a:rPr lang="es-CL" sz="2400" b="1" spc="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-10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s-CL" sz="2400" b="1" spc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CL" sz="2400" b="1" spc="-259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400" b="1" spc="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sz="2400" b="1" spc="-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  <a:r>
              <a:rPr lang="es-CL" sz="2400" b="1" spc="-14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s-CL" sz="24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</a:t>
            </a:r>
            <a:r>
              <a:rPr lang="es-CL" sz="2400" b="1" i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CL" sz="2400" b="1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lang="es-CL" sz="240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2 Rectángulo">
            <a:extLst>
              <a:ext uri="{FF2B5EF4-FFF2-40B4-BE49-F238E27FC236}">
                <a16:creationId xmlns:a16="http://schemas.microsoft.com/office/drawing/2014/main" id="{1468DDC3-0149-C946-9AA1-859E4D658C64}"/>
              </a:ext>
            </a:extLst>
          </p:cNvPr>
          <p:cNvSpPr/>
          <p:nvPr/>
        </p:nvSpPr>
        <p:spPr>
          <a:xfrm>
            <a:off x="267489" y="1191334"/>
            <a:ext cx="8954859" cy="2362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número cuántico secundario (</a:t>
            </a:r>
            <a:r>
              <a:rPr lang="es-ES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r>
              <a:rPr lang="es-ES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esta asociada a la forma del espacio que ocupa el electrón.</a:t>
            </a:r>
          </a:p>
          <a:p>
            <a:pPr algn="just">
              <a:lnSpc>
                <a:spcPct val="150000"/>
              </a:lnSpc>
            </a:pPr>
            <a:r>
              <a:rPr lang="es-ES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 valor depende del número cuántico  principal n, pudiendo variar desde 0 hasta una unidad menos que éste (desde 0 hasta n-1) y determina el tipo de orbital que ocupa el electrón. 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F9FC1F76-44AE-EB4D-93B4-D8745BE2A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041297"/>
              </p:ext>
            </p:extLst>
          </p:nvPr>
        </p:nvGraphicFramePr>
        <p:xfrm>
          <a:off x="746299" y="3943775"/>
          <a:ext cx="8127999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650684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760349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78836689"/>
                    </a:ext>
                  </a:extLst>
                </a:gridCol>
              </a:tblGrid>
              <a:tr h="3498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Tipo de Orbital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Valor </a:t>
                      </a:r>
                      <a:r>
                        <a:rPr lang="es-ES_tradnl" sz="2400" i="1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(n-1)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N°</a:t>
                      </a: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de electrones 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2(2 x </a:t>
                      </a:r>
                      <a:r>
                        <a:rPr lang="es-ES_tradnl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l</a:t>
                      </a: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 +1)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021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s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4964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5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7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rgbClr val="FF9300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3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_tradnl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14</a:t>
                      </a:r>
                    </a:p>
                  </a:txBody>
                  <a:tcPr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186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77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9" y="6269688"/>
            <a:ext cx="731600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804" y="63512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21336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DCDC6B-DE42-F347-AE35-2CEAC9E5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6" y="255962"/>
            <a:ext cx="4563238" cy="2339315"/>
          </a:xfrm>
          <a:prstGeom prst="rect">
            <a:avLst/>
          </a:prstGeom>
        </p:spPr>
      </p:pic>
      <p:pic>
        <p:nvPicPr>
          <p:cNvPr id="7" name="Imagen 6" descr="Imagen que contiene foto, tabla, reloj, computadora&#10;&#10;Descripción generada automáticamente">
            <a:extLst>
              <a:ext uri="{FF2B5EF4-FFF2-40B4-BE49-F238E27FC236}">
                <a16:creationId xmlns:a16="http://schemas.microsoft.com/office/drawing/2014/main" id="{AC146DEF-FC14-CD4B-B8C6-79AF51DE1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79" y="2133612"/>
            <a:ext cx="4922294" cy="2202079"/>
          </a:xfrm>
          <a:prstGeom prst="rect">
            <a:avLst/>
          </a:prstGeom>
        </p:spPr>
      </p:pic>
      <p:pic>
        <p:nvPicPr>
          <p:cNvPr id="9" name="Imagen 8" descr="Imagen que contiene interior, tabla, foto, computadora&#10;&#10;Descripción generada automáticamente">
            <a:extLst>
              <a:ext uri="{FF2B5EF4-FFF2-40B4-BE49-F238E27FC236}">
                <a16:creationId xmlns:a16="http://schemas.microsoft.com/office/drawing/2014/main" id="{EB199E3D-F871-314B-9EE2-350196E6D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592409"/>
            <a:ext cx="6141518" cy="2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40DB76B6-4256-3D45-87B0-DE72E0514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00" y="1141035"/>
            <a:ext cx="8688930" cy="9771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 indent="53975" algn="just">
              <a:lnSpc>
                <a:spcPct val="150000"/>
              </a:lnSpc>
              <a:defRPr/>
            </a:pP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Determina la orientación espacial de los orbitales m</a:t>
            </a:r>
            <a:r>
              <a:rPr lang="es-MX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puede tomar valores enteros desde – </a:t>
            </a:r>
            <a:r>
              <a:rPr lang="es-MX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hasta + </a:t>
            </a:r>
            <a:r>
              <a:rPr lang="es-MX" altLang="es-CL" sz="2000" i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MX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incluyendo cero. </a:t>
            </a: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4DBEA578-29C3-1943-9F8C-EE2E3EBF2E77}"/>
              </a:ext>
            </a:extLst>
          </p:cNvPr>
          <p:cNvSpPr txBox="1"/>
          <p:nvPr/>
        </p:nvSpPr>
        <p:spPr>
          <a:xfrm>
            <a:off x="253691" y="379568"/>
            <a:ext cx="7734609" cy="51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461927" algn="ctr">
              <a:lnSpc>
                <a:spcPts val="2960"/>
              </a:lnSpc>
              <a:spcBef>
                <a:spcPts val="148"/>
              </a:spcBef>
            </a:pPr>
            <a:r>
              <a:rPr lang="es-CL" sz="2800" b="1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Nú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CL" sz="2800" b="1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s-CL" sz="2800" b="1" spc="-165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-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Cuá</a:t>
            </a:r>
            <a:r>
              <a:rPr lang="es-CL" sz="2800" b="1" spc="-14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tico</a:t>
            </a:r>
            <a:r>
              <a:rPr lang="es-CL" sz="2800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Magn</a:t>
            </a:r>
            <a:r>
              <a:rPr lang="es-CL" sz="2800" b="1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éticos</a:t>
            </a:r>
            <a:r>
              <a:rPr lang="es-CL" sz="28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(m</a:t>
            </a:r>
            <a:r>
              <a:rPr lang="es-ES" sz="2800" b="1" spc="0" baseline="-2500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" sz="2800" b="1" spc="0" dirty="0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endParaRPr sz="2800" dirty="0">
              <a:solidFill>
                <a:srgbClr val="0118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BF6403D-D5EC-3F40-A8DE-22B9C522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91" y="2691227"/>
            <a:ext cx="5316505" cy="390430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522E3DB-5FAA-A946-A53E-4F3ADF3EF459}"/>
              </a:ext>
            </a:extLst>
          </p:cNvPr>
          <p:cNvSpPr/>
          <p:nvPr/>
        </p:nvSpPr>
        <p:spPr>
          <a:xfrm>
            <a:off x="5657594" y="4022309"/>
            <a:ext cx="4381328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indent="53975" algn="ctr">
              <a:lnSpc>
                <a:spcPct val="150000"/>
              </a:lnSpc>
              <a:defRPr/>
            </a:pP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" altLang="es-CL" sz="2800" baseline="-250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= (-</a:t>
            </a:r>
            <a:r>
              <a:rPr lang="es-ES" altLang="es-CL" sz="2800" i="1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),…., 0,…..,(+</a:t>
            </a:r>
            <a:r>
              <a:rPr lang="es-ES" altLang="es-CL" sz="2800" i="1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 </a:t>
            </a:r>
            <a:r>
              <a:rPr lang="es-ES" altLang="es-CL" sz="2800" dirty="0">
                <a:solidFill>
                  <a:schemeClr val="accent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98212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7602</TotalTime>
  <Words>1512</Words>
  <Application>Microsoft Office PowerPoint</Application>
  <PresentationFormat>Panorámica</PresentationFormat>
  <Paragraphs>301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Karla</vt:lpstr>
      <vt:lpstr>Lucida Sans Unicode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General Ingeniería</dc:title>
  <dc:subject/>
  <dc:creator>Marlen Gutierrez Cutino</dc:creator>
  <cp:keywords/>
  <dc:description/>
  <cp:lastModifiedBy>Patricio Hermosilla Ibáñez</cp:lastModifiedBy>
  <cp:revision>224</cp:revision>
  <dcterms:created xsi:type="dcterms:W3CDTF">2020-03-19T23:47:38Z</dcterms:created>
  <dcterms:modified xsi:type="dcterms:W3CDTF">2020-04-22T21:07:59Z</dcterms:modified>
  <cp:category/>
</cp:coreProperties>
</file>